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62" r:id="rId3"/>
    <p:sldId id="257" r:id="rId4"/>
    <p:sldId id="263" r:id="rId5"/>
    <p:sldId id="321" r:id="rId6"/>
    <p:sldId id="264" r:id="rId7"/>
    <p:sldId id="265" r:id="rId8"/>
    <p:sldId id="266" r:id="rId9"/>
    <p:sldId id="267" r:id="rId10"/>
    <p:sldId id="270" r:id="rId11"/>
    <p:sldId id="269" r:id="rId12"/>
    <p:sldId id="271" r:id="rId13"/>
    <p:sldId id="268" r:id="rId14"/>
    <p:sldId id="281" r:id="rId15"/>
    <p:sldId id="306" r:id="rId16"/>
    <p:sldId id="282" r:id="rId17"/>
    <p:sldId id="284" r:id="rId18"/>
    <p:sldId id="283" r:id="rId19"/>
    <p:sldId id="285" r:id="rId20"/>
    <p:sldId id="286" r:id="rId21"/>
    <p:sldId id="287" r:id="rId22"/>
    <p:sldId id="288" r:id="rId23"/>
    <p:sldId id="289" r:id="rId24"/>
    <p:sldId id="307" r:id="rId25"/>
    <p:sldId id="308" r:id="rId26"/>
    <p:sldId id="30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304" r:id="rId35"/>
    <p:sldId id="305" r:id="rId36"/>
    <p:sldId id="298" r:id="rId37"/>
    <p:sldId id="317" r:id="rId38"/>
    <p:sldId id="319" r:id="rId39"/>
    <p:sldId id="316" r:id="rId40"/>
    <p:sldId id="320" r:id="rId41"/>
    <p:sldId id="318" r:id="rId42"/>
    <p:sldId id="310" r:id="rId43"/>
    <p:sldId id="311" r:id="rId44"/>
    <p:sldId id="312" r:id="rId45"/>
    <p:sldId id="302" r:id="rId46"/>
    <p:sldId id="313" r:id="rId47"/>
    <p:sldId id="314" r:id="rId48"/>
    <p:sldId id="303" r:id="rId49"/>
    <p:sldId id="315" r:id="rId50"/>
    <p:sldId id="322" r:id="rId51"/>
    <p:sldId id="301" r:id="rId52"/>
    <p:sldId id="299" r:id="rId53"/>
    <p:sldId id="323" r:id="rId54"/>
    <p:sldId id="324" r:id="rId55"/>
    <p:sldId id="325" r:id="rId56"/>
    <p:sldId id="300" r:id="rId57"/>
    <p:sldId id="326" r:id="rId58"/>
    <p:sldId id="327" r:id="rId59"/>
    <p:sldId id="332" r:id="rId60"/>
    <p:sldId id="328" r:id="rId61"/>
    <p:sldId id="329" r:id="rId62"/>
    <p:sldId id="331" r:id="rId63"/>
    <p:sldId id="333" r:id="rId64"/>
    <p:sldId id="334" r:id="rId65"/>
    <p:sldId id="336" r:id="rId66"/>
    <p:sldId id="337" r:id="rId67"/>
    <p:sldId id="335" r:id="rId68"/>
    <p:sldId id="338" r:id="rId69"/>
    <p:sldId id="339" r:id="rId70"/>
    <p:sldId id="340" r:id="rId71"/>
    <p:sldId id="341" r:id="rId72"/>
    <p:sldId id="342" r:id="rId73"/>
    <p:sldId id="343" r:id="rId74"/>
    <p:sldId id="346" r:id="rId75"/>
    <p:sldId id="347" r:id="rId76"/>
    <p:sldId id="348" r:id="rId77"/>
    <p:sldId id="349" r:id="rId78"/>
    <p:sldId id="350" r:id="rId79"/>
    <p:sldId id="344" r:id="rId80"/>
    <p:sldId id="345" r:id="rId81"/>
    <p:sldId id="351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89"/>
    <p:restoredTop sz="94674"/>
  </p:normalViewPr>
  <p:slideViewPr>
    <p:cSldViewPr snapToGrid="0" snapToObjects="1" showGuides="1">
      <p:cViewPr varScale="1">
        <p:scale>
          <a:sx n="104" d="100"/>
          <a:sy n="104" d="100"/>
        </p:scale>
        <p:origin x="240" y="11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AAE7-A48B-0D48-9381-9B5A1906D616}" type="datetimeFigureOut">
              <a:t>9/2/18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5AD0-0110-9143-A450-99D5B20FD69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7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 local, lancer un notebook Jupyter</a:t>
            </a:r>
          </a:p>
          <a:p>
            <a:r>
              <a:rPr lang="en-US"/>
              <a:t>Illustrer creer un notebook, en python, en R, </a:t>
            </a:r>
          </a:p>
          <a:p>
            <a:r>
              <a:rPr lang="en-US"/>
              <a:t>Nouveau terminal</a:t>
            </a:r>
          </a:p>
          <a:p>
            <a:r>
              <a:rPr lang="en-US"/>
              <a:t>Cellule mardown, python</a:t>
            </a:r>
          </a:p>
          <a:p>
            <a:r>
              <a:rPr lang="en-US"/>
              <a:t>Simple example</a:t>
            </a:r>
          </a:p>
          <a:p>
            <a:r>
              <a:rPr lang="en-US"/>
              <a:t>Jupyter hub Dispo sur EMR?? Service Hadoop managé aws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6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A81-629D-8149-9547-6B5AB8A30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E7814-65E2-324B-8A7C-3FC3DDF2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BD3A-24D8-9B49-B311-B8ACA4D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679D-E30D-6E4A-BD55-3F0E479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EEEE-38CA-994D-B9AB-4920FD02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A058-1981-5247-B0EB-31C8567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32954-E25D-C64B-9788-43ED9930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149-7D17-C142-A5AC-BFC4370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3699-CDA7-1745-B14B-A54DE7D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D18E-6509-014A-BEA3-617C595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1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8D54-70FA-4747-9994-4CEFBC3EF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3BE1-7DF9-2340-A9AE-4F914F5A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8F546-F63C-5A41-957C-5F537D31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09AD-C85D-EF4C-BEE2-A9D5E55E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85A5-6215-4E44-AF68-0FB46E5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22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048B-0D09-D54F-9E62-B516065F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1E34-7CD5-D94D-B56F-E8EB879E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BED4-ECD2-EE49-A2E7-256D40BE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656A-BE05-8B4A-9C82-CABD995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C154-64B9-3C4C-B6FB-B933928A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5B4-AC88-C248-9EDB-C4EA7A5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1C8B-AEEB-2F4B-A8EA-D4FB4A57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B858-B1F7-4E4C-96AE-4B43C12D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30B5-B4A0-994A-9037-D6470F5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CE30-2296-8148-8F6C-66114DBA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8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BA49-A0D7-3B4A-BEF4-8D021F23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EF71-58D8-B54B-8031-AE5D83C4F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DC84-AC34-C443-9A78-69EA61DF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FB62-B7AD-2242-9B25-A8B3317B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F761A-E76A-1F4E-A2A4-FB069D6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CD6F5-B19B-EB48-8B4F-B5207C9F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CF73-F783-D146-BF52-B9F8C40F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ECE57-FD69-CB4D-B9BA-7758D14B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67BC-5EE9-7542-BF3D-ADCDC3D7D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2DEF5-1C2C-784B-92C8-79F6D2AE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79BBC-9EFA-6D4B-A696-A32F8E2A8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D4F1-3426-3F4F-98EF-2974D337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BAF3-68CC-1246-B606-6B35FDF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DA18-206E-3242-94F4-D4A3191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78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CF3-4DA0-DE4E-8AE9-F2FA17FE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DC94-93C3-A047-8689-B5177788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D2A8-3483-E642-B6B2-130C758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C97BE-FC82-B248-823E-206F43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FDBD-5DF2-8741-8880-63BBB64D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A9D7A-C5C0-4142-BD42-60513DAB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6FB7-5429-B742-8BF2-3E24C9A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9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7DA-CF65-CA41-AE71-1F0BD4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7CF-E7E8-3445-B60A-1D25E0C3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CD01-3AD1-9246-A426-096F3847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C670-44FA-3446-8B2C-2EF1C9A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9B2A-0CC4-E549-B6A7-10E34884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F3EF-DF83-A047-BE82-AC23A7E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33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1EF-60B5-F348-B336-D8A3B62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973E5-C63D-6149-980E-4FC5D5E24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5034-8C2C-2547-81E8-2A23F96EE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CF1F-595D-4A4C-972A-122AF8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39B10-5910-F647-BBFD-F25DCE54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CF143-BA58-EE47-9D29-0B1E1CD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8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A3B79-42FD-364A-AF34-0EB544B5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8A51-2828-304C-AB7E-21C521F3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CD12-5EF3-6C40-92B5-7CAB80A7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CEC0-880F-F042-94A6-BAAAAC72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52B8-AB71-7147-94DA-78AC883D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python/" TargetMode="External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acy.io/" TargetMode="External"/><Relationship Id="rId4" Type="http://schemas.openxmlformats.org/officeDocument/2006/relationships/hyperlink" Target="https://bokeh.pydata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jupyter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ublimetex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atom.io/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witter.com/racoconn/status/967388102191755264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-course.eu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6159900/correct-way-to-write-line-to-file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en.wikipedia.org/wiki/Duck_typing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tackoverflow.com/questions/3207219/how-do-i-list-all-files-of-a-directory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" TargetMode="External"/><Relationship Id="rId2" Type="http://schemas.openxmlformats.org/officeDocument/2006/relationships/hyperlink" Target="http://mlg.ucd.ie/datasets/bbc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mlg.ucd.ie/files/datasets/bbcsport-fulltext.zip" TargetMode="External"/><Relationship Id="rId4" Type="http://schemas.openxmlformats.org/officeDocument/2006/relationships/hyperlink" Target="http://mlg.ucd.ie/files/datasets/bbc-fulltext.zip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4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5932455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paris.fr/explore/dataset/les-arbre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8DE-C590-4E49-846E-31A65743B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- UPEM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C82A7-4660-C94B-85A3-9D756926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python python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F090F-7865-034A-BA56-4B213C3C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339B-B5D3-9845-9078-36B8FF25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Avez-vous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1333-5736-FF4A-B55C-EF0F7DAA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Dans un terminal 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endParaRPr lang="fr-FR"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23C6-42BC-A442-B4D6-F6B23CCA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9771"/>
            <a:ext cx="12192000" cy="28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8E3791-2C0C-2B4C-A73D-7D7DF588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52" y="365125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Installer Anaconda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945A5A-2624-D348-9240-6F037F50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Distribution Anaconda et package manager </a:t>
            </a:r>
            <a:r>
              <a:rPr lang="en-US" b="1">
                <a:latin typeface="Courier" pitchFamily="2" charset="0"/>
              </a:rPr>
              <a:t>conda</a:t>
            </a:r>
          </a:p>
          <a:p>
            <a:pPr lvl="1"/>
            <a:r>
              <a:rPr lang="en-US"/>
              <a:t>Jupyter notebooks et ipython</a:t>
            </a:r>
          </a:p>
          <a:p>
            <a:pPr lvl="1"/>
            <a:r>
              <a:rPr lang="en-US"/>
              <a:t>Dataframe : </a:t>
            </a:r>
            <a:r>
              <a:rPr lang="en-US" b="1">
                <a:hlinkClick r:id="rId2"/>
              </a:rPr>
              <a:t>pandas</a:t>
            </a:r>
            <a:r>
              <a:rPr lang="en-US"/>
              <a:t>, dask</a:t>
            </a:r>
          </a:p>
          <a:p>
            <a:pPr lvl="1"/>
            <a:r>
              <a:rPr lang="en-US"/>
              <a:t>Dataviz : </a:t>
            </a:r>
            <a:r>
              <a:rPr lang="en-US" b="1"/>
              <a:t>matplotlib</a:t>
            </a:r>
            <a:r>
              <a:rPr lang="en-US"/>
              <a:t>, </a:t>
            </a:r>
            <a:r>
              <a:rPr lang="en-US">
                <a:hlinkClick r:id="rId3"/>
              </a:rPr>
              <a:t>plot.ly</a:t>
            </a:r>
            <a:r>
              <a:rPr lang="en-US"/>
              <a:t>, </a:t>
            </a:r>
            <a:r>
              <a:rPr lang="en-US">
                <a:hlinkClick r:id="rId4"/>
              </a:rPr>
              <a:t>bokeh</a:t>
            </a:r>
            <a:endParaRPr lang="en-US"/>
          </a:p>
          <a:p>
            <a:pPr lvl="1"/>
            <a:r>
              <a:rPr lang="en-US"/>
              <a:t>Texte : Gensim, NLTK, </a:t>
            </a:r>
            <a:r>
              <a:rPr lang="en-US" b="1">
                <a:hlinkClick r:id="rId5"/>
              </a:rPr>
              <a:t>Spacy.io</a:t>
            </a:r>
            <a:endParaRPr lang="en-US" b="1"/>
          </a:p>
          <a:p>
            <a:pPr lvl="1"/>
            <a:r>
              <a:rPr lang="en-US"/>
              <a:t>Statistiques : </a:t>
            </a:r>
            <a:r>
              <a:rPr lang="en-US" b="1"/>
              <a:t>numpy</a:t>
            </a:r>
            <a:r>
              <a:rPr lang="en-US"/>
              <a:t>, scipy, statsmodel, </a:t>
            </a:r>
          </a:p>
          <a:p>
            <a:pPr lvl="1"/>
            <a:endParaRPr lang="en-US" b="1"/>
          </a:p>
          <a:p>
            <a:r>
              <a:rPr lang="en-US"/>
              <a:t>Ou utiliser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2D928E7-DC5D-DC48-9AC8-0952ADD2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Formation - AWS ML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20E9D3-C96D-C848-BC6B-491B474B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0E612AC-FEB6-1842-A4F6-DCC9539492D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031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36E5-9E3C-E349-BAB0-67E9A5B8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Install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1883-AF8C-9842-9AC2-0D5645A9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https://www.anaconda.com/download/</a:t>
            </a:r>
            <a:endParaRPr lang="fr-FR"/>
          </a:p>
          <a:p>
            <a:r>
              <a:rPr lang="fr-FR"/>
              <a:t>Pour windows, linux ou macosx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73881-64AE-5646-8A8B-D53463E9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240"/>
            <a:ext cx="12153900" cy="3886200"/>
          </a:xfrm>
          <a:prstGeom prst="rect">
            <a:avLst/>
          </a:prstGeom>
        </p:spPr>
      </p:pic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007EF6C0-429E-8446-89AA-713EF6654E1E}"/>
              </a:ext>
            </a:extLst>
          </p:cNvPr>
          <p:cNvSpPr/>
          <p:nvPr/>
        </p:nvSpPr>
        <p:spPr>
          <a:xfrm>
            <a:off x="7469109" y="3213980"/>
            <a:ext cx="3648546" cy="2679826"/>
          </a:xfrm>
          <a:prstGeom prst="noSmoking">
            <a:avLst/>
          </a:prstGeom>
          <a:solidFill>
            <a:srgbClr val="000000">
              <a:alpha val="20000"/>
            </a:srgbClr>
          </a:solidFill>
          <a:ln>
            <a:solidFill>
              <a:srgbClr val="2F528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2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85DF-BAAB-1948-8A9E-A17E0124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Verifier l’installation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B8C4-E4CE-9347-8F6D-2B62AF510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7435" y="1744642"/>
            <a:ext cx="5944565" cy="4351338"/>
          </a:xfrm>
        </p:spPr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ipython –version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jupyter notebook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4D0CD-D59B-9E46-89B9-61F1F2B5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4642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01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E4DBD0-BFEB-4C4A-93D7-784C70E8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636" y="854612"/>
            <a:ext cx="4869827" cy="2797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D527E-1435-084F-8EB1-DF8C4405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8" y="-158078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Jupyter - iPython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61BDC-7985-084E-940E-763DD8B2F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396608"/>
            <a:ext cx="5668108" cy="6324868"/>
          </a:xfrm>
        </p:spPr>
        <p:txBody>
          <a:bodyPr>
            <a:normAutofit lnSpcReduction="10000"/>
          </a:bodyPr>
          <a:lstStyle/>
          <a:p>
            <a:r>
              <a:rPr lang="en-US">
                <a:hlinkClick r:id="rId4"/>
              </a:rPr>
              <a:t>http://jupyter.org/</a:t>
            </a:r>
            <a:r>
              <a:rPr lang="en-US"/>
              <a:t> </a:t>
            </a:r>
          </a:p>
          <a:p>
            <a:r>
              <a:rPr lang="en-US"/>
              <a:t>Executer du code dans le navigateur</a:t>
            </a:r>
          </a:p>
          <a:p>
            <a:r>
              <a:rPr lang="en-US"/>
              <a:t>Multilingue</a:t>
            </a:r>
          </a:p>
          <a:p>
            <a:r>
              <a:rPr lang="en-US"/>
              <a:t>Local ou cloud</a:t>
            </a:r>
          </a:p>
          <a:p>
            <a:pPr lvl="1"/>
            <a:r>
              <a:rPr lang="en-US">
                <a:latin typeface="Courier" pitchFamily="2" charset="0"/>
              </a:rPr>
              <a:t>$ Jupyter notebook</a:t>
            </a:r>
          </a:p>
          <a:p>
            <a:pPr lvl="1"/>
            <a:r>
              <a:rPr lang="en-US"/>
              <a:t>AWS Sagemaker, Google datalab, Kaggle kernels</a:t>
            </a:r>
          </a:p>
          <a:p>
            <a:r>
              <a:rPr lang="en-US"/>
              <a:t>A base de cellules</a:t>
            </a:r>
          </a:p>
          <a:p>
            <a:pPr lvl="1"/>
            <a:r>
              <a:rPr lang="en-US"/>
              <a:t>Documentation: markdown et latex</a:t>
            </a:r>
          </a:p>
          <a:p>
            <a:pPr lvl="1"/>
            <a:r>
              <a:rPr lang="en-US"/>
              <a:t>Kernels: Python, R, Julia, Scala, …</a:t>
            </a:r>
          </a:p>
          <a:p>
            <a:pPr lvl="1"/>
            <a:r>
              <a:rPr lang="en-US"/>
              <a:t>Shell terminal</a:t>
            </a:r>
          </a:p>
          <a:p>
            <a:r>
              <a:rPr lang="en-US"/>
              <a:t>Calcul et visualisation</a:t>
            </a:r>
          </a:p>
          <a:p>
            <a:r>
              <a:rPr lang="en-US"/>
              <a:t>Partage et reproductabilité</a:t>
            </a:r>
          </a:p>
          <a:p>
            <a:r>
              <a:rPr lang="en-US"/>
              <a:t>Le code est séquentiel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50F6-0F08-B540-8CB3-5EF3D9B4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Formation - AWS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8358-FC24-AD4F-8C6E-190997F8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22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Demo jupyter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86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5C10-F744-294A-9B62-5FACCC97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Ecrire du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B675-6B32-614C-99AF-F4082DD4C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79" y="5778170"/>
            <a:ext cx="5748950" cy="742800"/>
          </a:xfrm>
        </p:spPr>
        <p:txBody>
          <a:bodyPr/>
          <a:lstStyle/>
          <a:p>
            <a:pPr marL="0" indent="0">
              <a:buNone/>
            </a:pPr>
            <a:r>
              <a:rPr lang="fr-FR">
                <a:hlinkClick r:id="rId2"/>
              </a:rPr>
              <a:t>https://www.sublimetext.com/</a:t>
            </a:r>
            <a:endParaRPr lang="fr-FR"/>
          </a:p>
          <a:p>
            <a:endParaRPr lang="fr-F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D3C1EB-16EE-194C-856F-A1D379A03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4979" y="1071563"/>
            <a:ext cx="5269871" cy="263493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E30DE-4E20-3C45-8399-656D1C9A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51" y="4210644"/>
            <a:ext cx="5770201" cy="13084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7941F9-A808-1B4F-9FE5-099095E35EA4}"/>
              </a:ext>
            </a:extLst>
          </p:cNvPr>
          <p:cNvSpPr/>
          <p:nvPr/>
        </p:nvSpPr>
        <p:spPr>
          <a:xfrm>
            <a:off x="1680541" y="3305271"/>
            <a:ext cx="3238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>
                <a:hlinkClick r:id="rId5"/>
              </a:rPr>
              <a:t>https://atom.io/</a:t>
            </a:r>
            <a:endParaRPr lang="fr-FR" sz="3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928912-E93F-CD44-B9F4-E882DBA88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041" y="2933826"/>
            <a:ext cx="3587144" cy="3587144"/>
          </a:xfrm>
          <a:prstGeom prst="rect">
            <a:avLst/>
          </a:prstGeom>
        </p:spPr>
      </p:pic>
      <p:sp>
        <p:nvSpPr>
          <p:cNvPr id="15" name="Oval Callout 14">
            <a:extLst>
              <a:ext uri="{FF2B5EF4-FFF2-40B4-BE49-F238E27FC236}">
                <a16:creationId xmlns:a16="http://schemas.microsoft.com/office/drawing/2014/main" id="{CDD7F725-C940-B64E-B873-8F3374D22F85}"/>
              </a:ext>
            </a:extLst>
          </p:cNvPr>
          <p:cNvSpPr/>
          <p:nvPr/>
        </p:nvSpPr>
        <p:spPr>
          <a:xfrm>
            <a:off x="6423950" y="763929"/>
            <a:ext cx="4363655" cy="2308793"/>
          </a:xfrm>
          <a:prstGeom prst="wedgeEllipseCallout">
            <a:avLst>
              <a:gd name="adj1" fmla="val 25851"/>
              <a:gd name="adj2" fmla="val 67012"/>
            </a:avLst>
          </a:prstGeom>
          <a:solidFill>
            <a:schemeClr val="bg2"/>
          </a:solidFill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>
                <a:solidFill>
                  <a:srgbClr val="002060"/>
                </a:solidFill>
              </a:rPr>
              <a:t>Les bons outils font les bons ouvriers</a:t>
            </a:r>
          </a:p>
        </p:txBody>
      </p:sp>
    </p:spTree>
    <p:extLst>
      <p:ext uri="{BB962C8B-B14F-4D97-AF65-F5344CB8AC3E}">
        <p14:creationId xmlns:p14="http://schemas.microsoft.com/office/powerpoint/2010/main" val="3703448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D7A075-CEE5-AF4F-99D4-D07855EC9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7FB7-C1E0-4A43-836B-0F83017E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664941"/>
            <a:ext cx="9801626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D793-1516-4045-AC05-EE95EA8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Hello world,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8"/>
            <a:ext cx="5872223" cy="4351338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Déclarer une variable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 = "Hello"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Auteur = "Jacques Dutronc"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x = 12.12344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faux = False; </a:t>
            </a:r>
            <a:b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vrai = True</a:t>
            </a:r>
          </a:p>
          <a:p>
            <a:r>
              <a:rPr lang="fr-FR">
                <a:cs typeface="Courier New" panose="02070309020205020404" pitchFamily="49" charset="0"/>
              </a:rPr>
              <a:t>Convention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  = "V. Hugo"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 = "V. Hugo"</a:t>
            </a: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>
                <a:cs typeface="Courier New" panose="02070309020205020404" pitchFamily="49" charset="0"/>
              </a:rPr>
              <a:t>pas 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NomAuteur = "V. Hugo"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1nom_auteur =  "V. Hugo"</a:t>
            </a: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F7219-48B6-064F-89D1-7448A97754CC}"/>
              </a:ext>
            </a:extLst>
          </p:cNvPr>
          <p:cNvSpPr/>
          <p:nvPr/>
        </p:nvSpPr>
        <p:spPr>
          <a:xfrm>
            <a:off x="6022694" y="169068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/>
              <a:t>Type de la variable</a:t>
            </a:r>
          </a:p>
          <a:p>
            <a:pPr lvl="1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type(a)</a:t>
            </a:r>
          </a:p>
          <a:p>
            <a:pPr lvl="1"/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String: "Bonjour", "</a:t>
            </a:r>
            <a:r>
              <a:rPr lang="az-Cyrl-AZ" sz="2400"/>
              <a:t>Это приятно</a:t>
            </a:r>
            <a:r>
              <a:rPr lang="fr-FR" sz="2400"/>
              <a:t>", "</a:t>
            </a:r>
            <a:r>
              <a:rPr lang="ar-AE" sz="2400"/>
              <a:t>تشرق الشمس</a:t>
            </a:r>
            <a:r>
              <a:rPr lang="fr-FR" sz="240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Float: 1.2, 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Int: 1,2,3,4, -1,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Boolean: True, False</a:t>
            </a:r>
          </a:p>
        </p:txBody>
      </p:sp>
    </p:spTree>
    <p:extLst>
      <p:ext uri="{BB962C8B-B14F-4D97-AF65-F5344CB8AC3E}">
        <p14:creationId xmlns:p14="http://schemas.microsoft.com/office/powerpoint/2010/main" val="393900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prof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{}".format(prof))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243068" y="4090687"/>
            <a:ext cx="11806178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temperature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nom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{}, il fait {} degrés".format(nom, temperature))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Printing</a:t>
            </a:r>
          </a:p>
        </p:txBody>
      </p:sp>
    </p:spTree>
    <p:extLst>
      <p:ext uri="{BB962C8B-B14F-4D97-AF65-F5344CB8AC3E}">
        <p14:creationId xmlns:p14="http://schemas.microsoft.com/office/powerpoint/2010/main" val="363557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08914" y="136590"/>
            <a:ext cx="6009350" cy="1332356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6CD99A"/>
                </a:solidFill>
              </a:rPr>
              <a:t>Présentations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9560" y="2294388"/>
            <a:ext cx="5080279" cy="3236521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sz="3200" dirty="0">
                <a:solidFill>
                  <a:srgbClr val="0D273B"/>
                </a:solidFill>
              </a:rPr>
              <a:t>Alexis Perrier</a:t>
            </a:r>
          </a:p>
          <a:p>
            <a:r>
              <a:rPr lang="fr-FR" sz="2400" dirty="0">
                <a:solidFill>
                  <a:srgbClr val="0D273B"/>
                </a:solidFill>
              </a:rPr>
              <a:t>Data Scientist</a:t>
            </a:r>
          </a:p>
          <a:p>
            <a:r>
              <a:rPr lang="fr-FR" sz="2400" dirty="0">
                <a:solidFill>
                  <a:srgbClr val="0D273B"/>
                </a:solidFill>
              </a:rPr>
              <a:t>20 ans de software </a:t>
            </a:r>
          </a:p>
          <a:p>
            <a:r>
              <a:rPr lang="fr-FR" sz="2400" dirty="0">
                <a:solidFill>
                  <a:srgbClr val="0D273B"/>
                </a:solidFill>
              </a:rPr>
              <a:t>Data science depuis ~2014</a:t>
            </a:r>
          </a:p>
          <a:p>
            <a:r>
              <a:rPr lang="fr-FR" sz="2400" dirty="0">
                <a:solidFill>
                  <a:srgbClr val="0D273B"/>
                </a:solidFill>
                <a:hlinkClick r:id="rId2"/>
              </a:rPr>
              <a:t>Alexis.perrier@gmail.com</a:t>
            </a:r>
            <a:endParaRPr lang="fr-FR" sz="2400" dirty="0">
              <a:solidFill>
                <a:srgbClr val="0D273B"/>
              </a:solidFill>
            </a:endParaRPr>
          </a:p>
          <a:p>
            <a:r>
              <a:rPr lang="fr-FR" sz="2400" dirty="0">
                <a:solidFill>
                  <a:srgbClr val="0D273B"/>
                </a:solidFill>
              </a:rPr>
              <a:t>Twitter: @alexip </a:t>
            </a:r>
          </a:p>
          <a:p>
            <a:r>
              <a:rPr lang="fr-FR" sz="2400" dirty="0">
                <a:solidFill>
                  <a:srgbClr val="0D273B"/>
                </a:solidFill>
                <a:hlinkClick r:id="rId3"/>
              </a:rPr>
              <a:t>www.linkedin.com/in/alexisperrier</a:t>
            </a:r>
            <a:r>
              <a:rPr lang="fr-FR" sz="2400" dirty="0">
                <a:solidFill>
                  <a:srgbClr val="0D273B"/>
                </a:solidFill>
              </a:rPr>
              <a:t>  </a:t>
            </a:r>
          </a:p>
          <a:p>
            <a:endParaRPr lang="fr-FR" sz="2400" dirty="0">
              <a:solidFill>
                <a:srgbClr val="0D273B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C51460A-F5EF-E94F-BC49-63DABF18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Formation - AWS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4124DD-09E1-4D43-8194-2CBE52B2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FC0C3-9840-FE41-A89F-E446CF4D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34" y="3135467"/>
            <a:ext cx="1951842" cy="2395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B4B56-0487-5F4E-9352-8402F17D1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318" y="3135467"/>
            <a:ext cx="1917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 "Hello world"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Passer un nom en tant que variable pour afficher bonjour + le nom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243068" y="4090687"/>
            <a:ext cx="11806178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Afficher une phrase avec 2 variables de types differents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427748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FA27-31F8-854B-B08E-518220B0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Boolean et logique conditionnelle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C09D5-D639-0441-A12B-3B7E509D24EB}"/>
              </a:ext>
            </a:extLst>
          </p:cNvPr>
          <p:cNvSpPr/>
          <p:nvPr/>
        </p:nvSpPr>
        <p:spPr>
          <a:xfrm>
            <a:off x="385822" y="1544256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9484-E7C4-D34A-B1A5-3D5A1C17F9AE}"/>
              </a:ext>
            </a:extLst>
          </p:cNvPr>
          <p:cNvSpPr/>
          <p:nvPr/>
        </p:nvSpPr>
        <p:spPr>
          <a:xfrm>
            <a:off x="385822" y="3097193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C9892-C23B-7A4E-8FEA-B5E5C4E9E2B5}"/>
              </a:ext>
            </a:extLst>
          </p:cNvPr>
          <p:cNvSpPr/>
          <p:nvPr/>
        </p:nvSpPr>
        <p:spPr>
          <a:xfrm>
            <a:off x="385822" y="4650130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int(age_billel)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035D-6B3C-C640-8BF0-B564C3D18DA3}"/>
              </a:ext>
            </a:extLst>
          </p:cNvPr>
          <p:cNvSpPr txBox="1"/>
          <p:nvPr/>
        </p:nvSpPr>
        <p:spPr>
          <a:xfrm>
            <a:off x="6832562" y="1775088"/>
            <a:ext cx="4799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70C0"/>
                </a:solidFill>
              </a:rPr>
              <a:t>Qu'est ce que vous obtenez </a:t>
            </a:r>
            <a:br>
              <a:rPr lang="fr-FR" sz="3200">
                <a:solidFill>
                  <a:srgbClr val="0070C0"/>
                </a:solidFill>
              </a:rPr>
            </a:br>
            <a:r>
              <a:rPr lang="fr-FR" sz="3200">
                <a:solidFill>
                  <a:srgbClr val="0070C0"/>
                </a:solidFill>
              </a:rPr>
              <a:t>pour chaque cas ?</a:t>
            </a:r>
          </a:p>
        </p:txBody>
      </p:sp>
    </p:spTree>
    <p:extLst>
      <p:ext uri="{BB962C8B-B14F-4D97-AF65-F5344CB8AC3E}">
        <p14:creationId xmlns:p14="http://schemas.microsoft.com/office/powerpoint/2010/main" val="173867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5" y="1548938"/>
            <a:ext cx="8316412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if (age_alexis ==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elif(age_alexis &lt;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print("On se moque du monde!!!")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Boolean et logique conditionnelle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C5820-A40A-D443-AB97-933DCA0F5F06}"/>
              </a:ext>
            </a:extLst>
          </p:cNvPr>
          <p:cNvSpPr txBox="1"/>
          <p:nvPr/>
        </p:nvSpPr>
        <p:spPr>
          <a:xfrm>
            <a:off x="1053296" y="5194964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=&gt; Il n'y a pas de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3200"/>
              <a:t> ou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3200"/>
              <a:t> en python</a:t>
            </a:r>
          </a:p>
        </p:txBody>
      </p:sp>
    </p:spTree>
    <p:extLst>
      <p:ext uri="{BB962C8B-B14F-4D97-AF65-F5344CB8AC3E}">
        <p14:creationId xmlns:p14="http://schemas.microsoft.com/office/powerpoint/2010/main" val="4044102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4" y="1548938"/>
            <a:ext cx="10387315" cy="25545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Etant donné 2 variables, un float et un string, écrire une série de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testent leurs 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3200">
                <a:cs typeface="Courier New" panose="02070309020205020404" pitchFamily="49" charset="0"/>
              </a:rPr>
              <a:t>) et inégalités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3200"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affiche un message dans les differents 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200"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341120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5D2FBC13-5212-B948-B9F6-F7E90318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16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7EA2-E3C5-DD41-BA6A-C6C14274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Stackoverflow: the real reason why google was invented!</a:t>
            </a:r>
            <a:br>
              <a:rPr lang="fr-FR"/>
            </a:br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242BF-9B91-5248-A4E2-5D1C0E8D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5" y="681809"/>
            <a:ext cx="10073833" cy="3638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9E90-F480-9D40-A4D5-A267079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848" y="4320250"/>
            <a:ext cx="8758152" cy="5075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3CBE1-6AF7-6F40-A1A1-4EDA7AF3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371187"/>
            <a:ext cx="3048000" cy="171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25733-7841-C448-A9BE-FE1481BBE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1" y="2012386"/>
            <a:ext cx="3289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36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19A3E-5193-EF45-82B2-3BDE2060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7" y="-17446"/>
            <a:ext cx="4826643" cy="681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A18C7-5932-6A4F-9818-AFEFAEBA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377" y="0"/>
            <a:ext cx="522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2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560513"/>
            <a:ext cx="12192000" cy="415498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Combien d'éléments: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len(equipe)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prenom in equipe 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print(prenom)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print(len(prenom))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est la variable dans la boucle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=&gt; Afficher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apres la boucle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 et for loop</a:t>
            </a:r>
          </a:p>
        </p:txBody>
      </p:sp>
    </p:spTree>
    <p:extLst>
      <p:ext uri="{BB962C8B-B14F-4D97-AF65-F5344CB8AC3E}">
        <p14:creationId xmlns:p14="http://schemas.microsoft.com/office/powerpoint/2010/main" val="1362994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768948"/>
            <a:ext cx="609600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Premier element: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print(equipe[?])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u="sng">
                <a:highlight>
                  <a:srgbClr val="FFFF00"/>
                </a:highlight>
                <a:cs typeface="Courier New" panose="02070309020205020404" pitchFamily="49" charset="0"/>
              </a:rPr>
              <a:t>L'indexation de la liste démarre à ????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indexation et slicing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31999-27D0-FC49-B576-45116B6E7E91}"/>
              </a:ext>
            </a:extLst>
          </p:cNvPr>
          <p:cNvSpPr/>
          <p:nvPr/>
        </p:nvSpPr>
        <p:spPr>
          <a:xfrm>
            <a:off x="0" y="3266954"/>
            <a:ext cx="6096000" cy="34163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Plusieurs elements avec un </a:t>
            </a:r>
            <a:r>
              <a:rPr lang="fr-FR" sz="2400" i="1">
                <a:cs typeface="Courier New" panose="02070309020205020404" pitchFamily="49" charset="0"/>
              </a:rPr>
              <a:t>range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print(equipe[1:3])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 font les lignes suivantes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print(equipe[:3])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print(equipe[4:])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print(equipe[5])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print(equipe[-1])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print(equipe[-2:])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2F3E-9112-CE40-A0DB-AFAAEF4B0AA5}"/>
              </a:ext>
            </a:extLst>
          </p:cNvPr>
          <p:cNvSpPr txBox="1"/>
          <p:nvPr/>
        </p:nvSpPr>
        <p:spPr>
          <a:xfrm>
            <a:off x="8368496" y="1830503"/>
            <a:ext cx="3472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important!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E6F8D-B0B7-D84A-A684-03148410C327}"/>
              </a:ext>
            </a:extLst>
          </p:cNvPr>
          <p:cNvCxnSpPr>
            <a:stCxn id="9" idx="1"/>
            <a:endCxn id="2" idx="3"/>
          </p:cNvCxnSpPr>
          <p:nvPr/>
        </p:nvCxnSpPr>
        <p:spPr>
          <a:xfrm flipH="1">
            <a:off x="6096000" y="2369112"/>
            <a:ext cx="2272496" cy="1"/>
          </a:xfrm>
          <a:prstGeom prst="straightConnector1">
            <a:avLst/>
          </a:prstGeom>
          <a:ln w="177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60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les fonctions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Functions applicable a une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len(equipe)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  <a:endParaRPr lang="fr-FR" sz="24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7192A-DCEE-1949-8958-1188D306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568"/>
            <a:ext cx="12192000" cy="24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3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F461-0BA7-454E-A0B3-F1B6AAF0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But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B4A5-7C52-FC40-9AA1-186AF605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Parler le python pour jongler avec les données</a:t>
            </a:r>
          </a:p>
          <a:p>
            <a:r>
              <a:rPr lang="en-US"/>
              <a:t>Manipuler des données avec python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48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197033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Tester les fonctions suivantes: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equipe.count()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equipe.reverse()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equipe.index()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CABE-98D4-A040-BA33-D43F1A39B84E}"/>
              </a:ext>
            </a:extLst>
          </p:cNvPr>
          <p:cNvSpPr/>
          <p:nvPr/>
        </p:nvSpPr>
        <p:spPr>
          <a:xfrm>
            <a:off x="1709195" y="4068470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Quelle différence entre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99B8-3DB0-9F47-B9FE-8EB49F89C3C1}"/>
              </a:ext>
            </a:extLst>
          </p:cNvPr>
          <p:cNvSpPr/>
          <p:nvPr/>
        </p:nvSpPr>
        <p:spPr>
          <a:xfrm>
            <a:off x="3737658" y="5578698"/>
            <a:ext cx="5995686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2 façons de vider une liste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pour que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equipe </a:t>
            </a:r>
            <a:r>
              <a:rPr lang="fr-FR" sz="2400">
                <a:cs typeface="Courier New" panose="02070309020205020404" pitchFamily="49" charset="0"/>
              </a:rPr>
              <a:t>devient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[]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E8F3B-1363-F042-BD3D-D6F39C0427ED}"/>
              </a:ext>
            </a:extLst>
          </p:cNvPr>
          <p:cNvSpPr/>
          <p:nvPr/>
        </p:nvSpPr>
        <p:spPr>
          <a:xfrm>
            <a:off x="5540415" y="2091154"/>
            <a:ext cx="653198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highlight>
                  <a:srgbClr val="FFFF00"/>
                </a:highlight>
                <a:cs typeface="Courier New" panose="02070309020205020404" pitchFamily="49" charset="0"/>
              </a:rPr>
              <a:t>Pour voir la doc d'une fonction, ajouter </a:t>
            </a:r>
            <a:r>
              <a:rPr lang="fr-FR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?len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?equipe.count()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E32CE-4856-8B45-8F94-BA636BB28B60}"/>
              </a:ext>
            </a:extLst>
          </p:cNvPr>
          <p:cNvSpPr txBox="1"/>
          <p:nvPr/>
        </p:nvSpPr>
        <p:spPr>
          <a:xfrm>
            <a:off x="7997141" y="4546586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utile!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DF29904-B3C1-5B41-BE48-980CB5F9B78F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8642324" y="3455565"/>
            <a:ext cx="1255103" cy="926939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62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BEC915-8B9E-794C-A21C-226228EEE95A}"/>
              </a:ext>
            </a:extLst>
          </p:cNvPr>
          <p:cNvSpPr/>
          <p:nvPr/>
        </p:nvSpPr>
        <p:spPr>
          <a:xfrm>
            <a:off x="1145894" y="889584"/>
            <a:ext cx="13310886" cy="6251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132144" y="128573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Immutable types vs mutable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6291-3633-5846-8695-00CA2909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84"/>
            <a:ext cx="9352344" cy="596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7F05C-E4CD-1B4A-B9E0-90990BEB88A8}"/>
              </a:ext>
            </a:extLst>
          </p:cNvPr>
          <p:cNvSpPr txBox="1"/>
          <p:nvPr/>
        </p:nvSpPr>
        <p:spPr>
          <a:xfrm>
            <a:off x="5405377" y="1099596"/>
            <a:ext cx="6690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Numbers, strings, tuples, frozensets, booleans, None, are </a:t>
            </a:r>
            <a:r>
              <a:rPr lang="en-US" sz="2400" u="sng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Lists, dictionaries, sets, bytearrays, are </a:t>
            </a:r>
            <a:r>
              <a:rPr lang="en-US" sz="2400" u="sng"/>
              <a:t>mutable</a:t>
            </a:r>
            <a:endParaRPr lang="fr-FR" sz="2400" u="sn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B7C73-936B-194C-8A5D-71FE48D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5" y="2874410"/>
            <a:ext cx="3314064" cy="40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Pattern: transformer une liste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Une liste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Transformer les éléments de la liste et les mettre dans une autre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 la longueur des mots, supprimer la ponctuation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Mettre tous les mots en minuscule, capitaliser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Compter, mesurer,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1226916" y="3392488"/>
            <a:ext cx="9468091" cy="230832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['a','b','c','d', …]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 = 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elt in my_list: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resultat = 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fonction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(elt)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(resultat)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print(new_list)</a:t>
            </a:r>
          </a:p>
        </p:txBody>
      </p:sp>
    </p:spTree>
    <p:extLst>
      <p:ext uri="{BB962C8B-B14F-4D97-AF65-F5344CB8AC3E}">
        <p14:creationId xmlns:p14="http://schemas.microsoft.com/office/powerpoint/2010/main" val="1038769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267765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['tomate','salsifi', 'courgette', 'concombre', 'haricots vert', 'brocoli', 'oignon', 'petits pois']</a:t>
            </a:r>
            <a:endParaRPr lang="fr-FR" sz="2400"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 partir de la liste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</a:t>
            </a:r>
            <a:r>
              <a:rPr lang="fr-FR" sz="2400">
                <a:cs typeface="Courier New" panose="02070309020205020404" pitchFamily="49" charset="0"/>
              </a:rPr>
              <a:t>, construire une autre liste qui pour chaque légume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 le nombre de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Remplace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sz="2400">
                <a:cs typeface="Courier New" panose="02070309020205020404" pitchFamily="49" charset="0"/>
              </a:rPr>
              <a:t>' par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sz="2400">
                <a:cs typeface="Courier New" panose="02070309020205020404" pitchFamily="49" charset="0"/>
              </a:rPr>
              <a:t>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Mets en majuscule la premiere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Supprime les legumes commencant par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2400">
                <a:cs typeface="Courier New" panose="02070309020205020404" pitchFamily="49" charset="0"/>
              </a:rPr>
              <a:t>' de la liste initiale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BE95D-04D3-F241-BFB2-D2A069B9AE49}"/>
              </a:ext>
            </a:extLst>
          </p:cNvPr>
          <p:cNvSpPr/>
          <p:nvPr/>
        </p:nvSpPr>
        <p:spPr>
          <a:xfrm>
            <a:off x="289367" y="4714491"/>
            <a:ext cx="107065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compter toutes les voyelles en utilisant 2 boucles imbriquées</a:t>
            </a:r>
          </a:p>
        </p:txBody>
      </p:sp>
    </p:spTree>
    <p:extLst>
      <p:ext uri="{BB962C8B-B14F-4D97-AF65-F5344CB8AC3E}">
        <p14:creationId xmlns:p14="http://schemas.microsoft.com/office/powerpoint/2010/main" val="2624551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listes: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jeune = ['trap', '?']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vieux = ['disco', 'punk', 'ska', 'jazz', 'funk', 'rap', 'hip-hop', 'rock']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musique = jeune + vieux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un element a une string avec append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plusieurs listes pour former une nouvelle liste avec +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0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441766" y="3739844"/>
            <a:ext cx="11574683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&lt;separator&gt;'.</a:t>
            </a:r>
            <a:r>
              <a:rPr lang="fr-FR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(list) </a:t>
            </a:r>
            <a:r>
              <a:rPr lang="fr-FR" sz="2400">
                <a:cs typeface="Courier New" panose="02070309020205020404" pitchFamily="49" charset="0"/>
              </a:rPr>
              <a:t>ou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lang="fr-FR" sz="2400">
                <a:cs typeface="Courier New" panose="02070309020205020404" pitchFamily="49" charset="0"/>
              </a:rPr>
              <a:t> = ',' '.' ', ' '-', 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04A09-4351-F948-AED9-394CCA5DC4A5}"/>
              </a:ext>
            </a:extLst>
          </p:cNvPr>
          <p:cNvSpPr/>
          <p:nvPr/>
        </p:nvSpPr>
        <p:spPr>
          <a:xfrm>
            <a:off x="441767" y="1622385"/>
            <a:ext cx="7162799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strings: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premier = 'il fait beau'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second = 'et chaud'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second)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' ' + second)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DFD38-3719-A147-803D-006378145C3B}"/>
              </a:ext>
            </a:extLst>
          </p:cNvPr>
          <p:cNvSpPr/>
          <p:nvPr/>
        </p:nvSpPr>
        <p:spPr>
          <a:xfrm>
            <a:off x="441765" y="5867275"/>
            <a:ext cx="11574683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Avec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join: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2400" u="sng">
                <a:latin typeface="Courier New" panose="02070309020205020404" pitchFamily="49" charset="0"/>
                <a:cs typeface="Courier New" panose="02070309020205020404" pitchFamily="49" charset="0"/>
              </a:rPr>
              <a:t>("J'aime les {}".format(', '.join(legumes)))</a:t>
            </a: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8144-F3CE-D646-A4F5-0978E8F125E2}"/>
              </a:ext>
            </a:extLst>
          </p:cNvPr>
          <p:cNvSpPr txBox="1"/>
          <p:nvPr/>
        </p:nvSpPr>
        <p:spPr>
          <a:xfrm>
            <a:off x="7790725" y="2130216"/>
            <a:ext cx="4039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  <a:latin typeface="Chalkduster" panose="03050602040202020205" pitchFamily="66" charset="77"/>
                <a:cs typeface="Courier New" panose="02070309020205020404" pitchFamily="49" charset="0"/>
              </a:rPr>
              <a:t>Probleme au niveau de la jonction des 2 strings! </a:t>
            </a:r>
          </a:p>
          <a:p>
            <a:r>
              <a:rPr lang="fr-FR" sz="2400">
                <a:cs typeface="Courier New" panose="02070309020205020404" pitchFamily="49" charset="0"/>
              </a:rPr>
              <a:t>Il fait </a:t>
            </a:r>
            <a:r>
              <a:rPr lang="fr-FR" sz="2400" b="1">
                <a:cs typeface="Courier New" panose="02070309020205020404" pitchFamily="49" charset="0"/>
              </a:rPr>
              <a:t>beauet</a:t>
            </a:r>
            <a:r>
              <a:rPr lang="fr-FR" sz="2400">
                <a:cs typeface="Courier New" panose="02070309020205020404" pitchFamily="49" charset="0"/>
              </a:rPr>
              <a:t> chaud</a:t>
            </a:r>
          </a:p>
          <a:p>
            <a:endParaRPr lang="fr-FR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7FFF-A43F-6848-9D12-486317DBE1E3}"/>
              </a:ext>
            </a:extLst>
          </p:cNvPr>
          <p:cNvSpPr/>
          <p:nvPr/>
        </p:nvSpPr>
        <p:spPr>
          <a:xfrm>
            <a:off x="441765" y="4249562"/>
            <a:ext cx="11574683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['tomates','salsifi', 'courgettes', 'concombres', 'haricots vert', 'brocolis', 'oignons']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faire pour afficher: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i="1">
                <a:cs typeface="Courier New" panose="02070309020205020404" pitchFamily="49" charset="0"/>
              </a:rPr>
              <a:t>J'aime les tomates, salsifis, courgettes, ..., brocolis, petits pois 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7CEB1DB-E134-B141-8C82-B4C5148D7559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6229107" y="2776547"/>
            <a:ext cx="1561619" cy="117124"/>
          </a:xfrm>
          <a:prstGeom prst="curvedConnector3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18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Split: pour tokenizer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ln w="2540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r>
              <a:rPr lang="fr-FR" sz="2600">
                <a:latin typeface="Courier New" panose="02070309020205020404" pitchFamily="49" charset="0"/>
                <a:cs typeface="Courier New" panose="02070309020205020404" pitchFamily="49" charset="0"/>
              </a:rPr>
              <a:t>texte = "</a:t>
            </a:r>
            <a:r>
              <a:rPr lang="en-US" sz="2600" i="1">
                <a:latin typeface="Courier New" panose="02070309020205020404" pitchFamily="49" charset="0"/>
                <a:cs typeface="Courier New" panose="02070309020205020404" pitchFamily="49" charset="0"/>
              </a:rPr>
              <a:t>Mesdames, messieurs. Voie C. Attention au passage d'un train, éloignez vous de la bordure du quai s'il vous plaît.</a:t>
            </a:r>
            <a:r>
              <a:rPr lang="fr-FR" sz="2600" i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Combien de mots ?</a:t>
            </a:r>
          </a:p>
          <a:p>
            <a:pPr lvl="1"/>
            <a:r>
              <a:rPr lang="fr-FR"/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texte.split(' 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0" y="4024030"/>
            <a:ext cx="7299767" cy="15696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/>
              <a:t>Mais comment enlever la ponctuation ?</a:t>
            </a:r>
          </a:p>
          <a:p>
            <a:pPr lvl="1"/>
            <a:r>
              <a:rPr lang="fr-FR" sz="2400"/>
              <a:t>Utiliser le module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string</a:t>
            </a:r>
            <a:r>
              <a:rPr lang="fr-FR" sz="2400"/>
              <a:t> et la fonction punctuation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import string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string.punctuation</a:t>
            </a:r>
          </a:p>
        </p:txBody>
      </p:sp>
    </p:spTree>
    <p:extLst>
      <p:ext uri="{BB962C8B-B14F-4D97-AF65-F5344CB8AC3E}">
        <p14:creationId xmlns:p14="http://schemas.microsoft.com/office/powerpoint/2010/main" val="148870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09E1-85CB-274C-8FCA-E5411BD0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E22D9-B36B-B142-A446-967B80F78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801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CA3D-C1F0-4043-B5B9-7237DC93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2191-F5BF-9345-B128-2E9B5D15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Think python</a:t>
            </a:r>
          </a:p>
          <a:p>
            <a:r>
              <a:rPr lang="fr-FR"/>
              <a:t>Python the hard way</a:t>
            </a:r>
          </a:p>
          <a:p>
            <a:r>
              <a:rPr lang="fr-FR">
                <a:hlinkClick r:id="rId2"/>
              </a:rPr>
              <a:t>www.python-course.eu</a:t>
            </a:r>
            <a:endParaRPr lang="fr-FR"/>
          </a:p>
          <a:p>
            <a:r>
              <a:rPr lang="fr-FR"/>
              <a:t>Datacamp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06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D0EE-75B8-A64F-B4C9-80A130784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J2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0FDED-1C97-F847-9E7B-EA5F380DC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34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B1-3AEB-564D-91A6-3EE25CA3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EDD1-1AB4-6648-BF77-1507CF3E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7177" cy="4351338"/>
          </a:xfrm>
        </p:spPr>
        <p:txBody>
          <a:bodyPr>
            <a:normAutofit fontScale="85000" lnSpcReduction="20000"/>
          </a:bodyPr>
          <a:lstStyle/>
          <a:p>
            <a:r>
              <a:rPr lang="fr-FR"/>
              <a:t>J1</a:t>
            </a:r>
          </a:p>
          <a:p>
            <a:pPr lvl="1"/>
            <a:r>
              <a:rPr lang="fr-FR"/>
              <a:t>Python</a:t>
            </a:r>
          </a:p>
          <a:p>
            <a:pPr lvl="1"/>
            <a:r>
              <a:rPr lang="fr-FR"/>
              <a:t>Installation</a:t>
            </a:r>
          </a:p>
          <a:p>
            <a:pPr lvl="1"/>
            <a:r>
              <a:rPr lang="fr-FR"/>
              <a:t>Notebook jupyter et editeur</a:t>
            </a:r>
          </a:p>
          <a:p>
            <a:pPr lvl="1"/>
            <a:r>
              <a:rPr lang="fr-FR"/>
              <a:t>Variables et print</a:t>
            </a:r>
          </a:p>
          <a:p>
            <a:pPr lvl="1"/>
            <a:r>
              <a:rPr lang="fr-FR"/>
              <a:t>Import </a:t>
            </a:r>
          </a:p>
          <a:p>
            <a:pPr lvl="1"/>
            <a:r>
              <a:rPr lang="fr-FR"/>
              <a:t>Listes </a:t>
            </a:r>
          </a:p>
          <a:p>
            <a:pPr lvl="1"/>
            <a:r>
              <a:rPr lang="fr-FR"/>
              <a:t>String et concatenation</a:t>
            </a:r>
          </a:p>
          <a:p>
            <a:r>
              <a:rPr lang="fr-FR"/>
              <a:t>J2</a:t>
            </a:r>
          </a:p>
          <a:p>
            <a:pPr lvl="1"/>
            <a:r>
              <a:rPr lang="fr-FR"/>
              <a:t>List comprehension</a:t>
            </a:r>
          </a:p>
          <a:p>
            <a:pPr lvl="1"/>
            <a:r>
              <a:rPr lang="fr-FR"/>
              <a:t>Fonctions et arguments</a:t>
            </a:r>
          </a:p>
          <a:p>
            <a:pPr lvl="1"/>
            <a:r>
              <a:rPr lang="fr-FR"/>
              <a:t>Dict</a:t>
            </a:r>
          </a:p>
          <a:p>
            <a:pPr lvl="1"/>
            <a:r>
              <a:rPr lang="fr-FR"/>
              <a:t>I/O fichiers</a:t>
            </a:r>
          </a:p>
          <a:p>
            <a:pPr lvl="1"/>
            <a:r>
              <a:rPr lang="fr-FR"/>
              <a:t>System: parcourir un répertoire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542B7B-3C63-7342-B85E-2CFBDF79DF52}"/>
              </a:ext>
            </a:extLst>
          </p:cNvPr>
          <p:cNvSpPr txBox="1">
            <a:spLocks/>
          </p:cNvSpPr>
          <p:nvPr/>
        </p:nvSpPr>
        <p:spPr>
          <a:xfrm>
            <a:off x="4879694" y="1524684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J3</a:t>
            </a:r>
          </a:p>
          <a:p>
            <a:pPr lvl="1"/>
            <a:r>
              <a:rPr lang="fr-FR"/>
              <a:t>Pandas</a:t>
            </a:r>
          </a:p>
          <a:p>
            <a:pPr lvl="1"/>
            <a:r>
              <a:rPr lang="fr-FR"/>
              <a:t>File formats</a:t>
            </a:r>
          </a:p>
          <a:p>
            <a:pPr lvl="1"/>
            <a:r>
              <a:rPr lang="fr-FR"/>
              <a:t>Dataframes : subset, </a:t>
            </a:r>
            <a:r>
              <a:rPr lang="en-US"/>
              <a:t>concat, merge, groupby, apply</a:t>
            </a:r>
          </a:p>
          <a:p>
            <a:pPr marL="0" indent="0">
              <a:buNone/>
            </a:pPr>
            <a:r>
              <a:rPr lang="en-US" b="1"/>
              <a:t>Projet Corpus Twitter</a:t>
            </a:r>
          </a:p>
          <a:p>
            <a:r>
              <a:rPr lang="fr-FR"/>
              <a:t>J4 API &amp; web</a:t>
            </a:r>
          </a:p>
          <a:p>
            <a:pPr lvl="1"/>
            <a:r>
              <a:rPr lang="fr-FR"/>
              <a:t>Twitter API</a:t>
            </a:r>
          </a:p>
          <a:p>
            <a:pPr lvl="1"/>
            <a:r>
              <a:rPr lang="fr-FR"/>
              <a:t>Htpp request</a:t>
            </a:r>
          </a:p>
          <a:p>
            <a:pPr lvl="1"/>
            <a:r>
              <a:rPr lang="fr-FR"/>
              <a:t>wget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BACDC-9000-404D-84D9-C026BD9CE9CD}"/>
              </a:ext>
            </a:extLst>
          </p:cNvPr>
          <p:cNvSpPr txBox="1">
            <a:spLocks/>
          </p:cNvSpPr>
          <p:nvPr/>
        </p:nvSpPr>
        <p:spPr>
          <a:xfrm>
            <a:off x="8623139" y="1548618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J5</a:t>
            </a:r>
          </a:p>
          <a:p>
            <a:pPr lvl="1"/>
            <a:r>
              <a:rPr lang="fr-FR"/>
              <a:t>NLP avec NLTK</a:t>
            </a:r>
          </a:p>
          <a:p>
            <a:pPr lvl="1"/>
            <a:endParaRPr lang="en-US"/>
          </a:p>
          <a:p>
            <a:r>
              <a:rPr lang="fr-FR"/>
              <a:t>J6 </a:t>
            </a:r>
          </a:p>
          <a:p>
            <a:pPr lvl="1"/>
            <a:r>
              <a:rPr lang="fr-FR"/>
              <a:t>Visualization</a:t>
            </a:r>
          </a:p>
          <a:p>
            <a:pPr lvl="1"/>
            <a:r>
              <a:rPr lang="fr-FR"/>
              <a:t>Web scraping avec Beautiful soup</a:t>
            </a:r>
          </a:p>
          <a:p>
            <a:pPr lvl="1"/>
            <a:r>
              <a:rPr lang="fr-FR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363020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72C2-5749-5544-8530-E3AA304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Python: import this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9CAB5-61F3-8247-8425-FE59D4EA27FB}"/>
              </a:ext>
            </a:extLst>
          </p:cNvPr>
          <p:cNvSpPr txBox="1"/>
          <p:nvPr/>
        </p:nvSpPr>
        <p:spPr>
          <a:xfrm>
            <a:off x="414779" y="1574276"/>
            <a:ext cx="55618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Beautiful is better than ugly.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Explicit is better than implicit.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Simple is better than complex.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Complex is better than complicated.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Flat is better than nested.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Sparse is better than dense.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Readability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Special cases aren't special enough to break the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Although practicality beats purity.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Errors should never pass silently.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Unless explicitly silenced.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8028C-0015-3F49-972A-4B9EE97544BD}"/>
              </a:ext>
            </a:extLst>
          </p:cNvPr>
          <p:cNvSpPr txBox="1"/>
          <p:nvPr/>
        </p:nvSpPr>
        <p:spPr>
          <a:xfrm>
            <a:off x="6193410" y="1498862"/>
            <a:ext cx="57314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 the face of ambiguity, refuse the temptation to guess.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There should be one-- and preferably only one --obvious way to do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Although that way may not be obvious at first unless you're Dutch.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Now is better than never.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Although never is often better than *right*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If the implementation is hard to explain, it's a bad idea.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If the implementation is easy to explain, it may be a good idea.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Namespaces are one honking great idea -- let's do more of those!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134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11DB-AF29-1747-9103-07F0CCD2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d'hier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3857E-FF1B-CF4E-ABCF-D9512AE1E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496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19664" cy="1947722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def ma_fonction(des_parametres):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&lt;des choses se passent&gt;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return &lt;un resultat&gt;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1" y="4024030"/>
            <a:ext cx="4949142" cy="193899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Operations répetitive et fréquente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Rendre le code plus lisible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Réutiliser une opération dans plusieurs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D496B-D395-B54C-A83F-EACBD90041FC}"/>
              </a:ext>
            </a:extLst>
          </p:cNvPr>
          <p:cNvSpPr/>
          <p:nvPr/>
        </p:nvSpPr>
        <p:spPr>
          <a:xfrm>
            <a:off x="6183292" y="4024029"/>
            <a:ext cx="5877528" cy="230832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Exemples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Traitement des donnees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Ouverture de fichiers avec verification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Transformations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Calculs et mesures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220225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 exemples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B1F41-B4DB-B845-8ADB-A8BD4EB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821"/>
            <a:ext cx="12192000" cy="39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B1F41-B4DB-B845-8ADB-A8BD4EB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89" y="2272419"/>
            <a:ext cx="9691868" cy="3145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1EF45-5848-504B-B173-EBDA7CB007B6}"/>
              </a:ext>
            </a:extLst>
          </p:cNvPr>
          <p:cNvSpPr txBox="1"/>
          <p:nvPr/>
        </p:nvSpPr>
        <p:spPr>
          <a:xfrm>
            <a:off x="2013995" y="1506022"/>
            <a:ext cx="197996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Nom de la fonction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869E3-B3B9-7E4D-BA53-FDE256FF1C96}"/>
              </a:ext>
            </a:extLst>
          </p:cNvPr>
          <p:cNvSpPr txBox="1"/>
          <p:nvPr/>
        </p:nvSpPr>
        <p:spPr>
          <a:xfrm>
            <a:off x="5399078" y="1215157"/>
            <a:ext cx="13938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/>
              <a:t>Paramètre(s)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7F334-8499-7846-A1C0-64EFE579E6A5}"/>
              </a:ext>
            </a:extLst>
          </p:cNvPr>
          <p:cNvSpPr txBox="1"/>
          <p:nvPr/>
        </p:nvSpPr>
        <p:spPr>
          <a:xfrm>
            <a:off x="7959012" y="1506022"/>
            <a:ext cx="155369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Commentaires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B95BE3-F6AB-F84E-B413-38DD047EB325}"/>
              </a:ext>
            </a:extLst>
          </p:cNvPr>
          <p:cNvCxnSpPr>
            <a:stCxn id="6" idx="2"/>
          </p:cNvCxnSpPr>
          <p:nvPr/>
        </p:nvCxnSpPr>
        <p:spPr>
          <a:xfrm flipH="1">
            <a:off x="6792921" y="1875354"/>
            <a:ext cx="1942939" cy="1064616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C5398B-069B-0944-B0F8-71C0DDC91085}"/>
              </a:ext>
            </a:extLst>
          </p:cNvPr>
          <p:cNvCxnSpPr>
            <a:cxnSpLocks/>
          </p:cNvCxnSpPr>
          <p:nvPr/>
        </p:nvCxnSpPr>
        <p:spPr>
          <a:xfrm flipH="1">
            <a:off x="4951828" y="1584489"/>
            <a:ext cx="1267400" cy="823173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5BE27B-5022-5A41-8D64-276F00AF12F7}"/>
              </a:ext>
            </a:extLst>
          </p:cNvPr>
          <p:cNvCxnSpPr>
            <a:cxnSpLocks/>
          </p:cNvCxnSpPr>
          <p:nvPr/>
        </p:nvCxnSpPr>
        <p:spPr>
          <a:xfrm>
            <a:off x="2882038" y="1860832"/>
            <a:ext cx="228697" cy="546830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DC208C-F4D9-3B4E-A074-7A17A313E328}"/>
              </a:ext>
            </a:extLst>
          </p:cNvPr>
          <p:cNvSpPr txBox="1"/>
          <p:nvPr/>
        </p:nvSpPr>
        <p:spPr>
          <a:xfrm>
            <a:off x="2413813" y="5895175"/>
            <a:ext cx="8206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/>
              <a:t>Return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70E9CF-6A83-B543-A936-4185D460699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2413816" y="5243333"/>
            <a:ext cx="410302" cy="651842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C6210E-DF67-BF49-8AFC-9F24476734C3}"/>
              </a:ext>
            </a:extLst>
          </p:cNvPr>
          <p:cNvSpPr/>
          <p:nvPr/>
        </p:nvSpPr>
        <p:spPr>
          <a:xfrm>
            <a:off x="6096001" y="4085863"/>
            <a:ext cx="605742" cy="1157470"/>
          </a:xfrm>
          <a:prstGeom prst="rightBrace">
            <a:avLst>
              <a:gd name="adj1" fmla="val 8333"/>
              <a:gd name="adj2" fmla="val 51163"/>
            </a:avLst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FF6CDE-56FD-B34B-8D2C-1C64E0B3D66A}"/>
              </a:ext>
            </a:extLst>
          </p:cNvPr>
          <p:cNvSpPr txBox="1"/>
          <p:nvPr/>
        </p:nvSpPr>
        <p:spPr>
          <a:xfrm>
            <a:off x="6987542" y="4479932"/>
            <a:ext cx="206056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Corps de la fonction</a:t>
            </a:r>
          </a:p>
        </p:txBody>
      </p:sp>
    </p:spTree>
    <p:extLst>
      <p:ext uri="{BB962C8B-B14F-4D97-AF65-F5344CB8AC3E}">
        <p14:creationId xmlns:p14="http://schemas.microsoft.com/office/powerpoint/2010/main" val="707082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632C-D071-454F-9232-0FB5073C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Portee des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21AB9-CE39-384A-BFB9-0DB21246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75"/>
            <a:ext cx="12192000" cy="65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7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62328" cy="1658355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Ecrire une fonction qui prends une string en entree et qui retourne la liste de tous les mots unique.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FF8D2E-1098-5F47-B302-ECE2EE4538FB}"/>
              </a:ext>
            </a:extLst>
          </p:cNvPr>
          <p:cNvSpPr txBox="1">
            <a:spLocks/>
          </p:cNvSpPr>
          <p:nvPr/>
        </p:nvSpPr>
        <p:spPr>
          <a:xfrm>
            <a:off x="838199" y="3806825"/>
            <a:ext cx="9162328" cy="1658355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Ecrire une fonction qui prends une string en entree et un nombre  et qui en enleve tous les mots plus court que ce nombre.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2100688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C52D-0344-F947-96B6-76E1246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probleme avec les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C983-FAD5-5C44-9E37-D8550E7A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34195" cy="2156066"/>
          </a:xfrm>
        </p:spPr>
        <p:txBody>
          <a:bodyPr/>
          <a:lstStyle/>
          <a:p>
            <a:r>
              <a:rPr lang="fr-FR"/>
              <a:t>Les loops imbriqués prennent du temps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k in &lt;une grande liste avec des milliers de trucs&gt;: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i in &lt;autre grande liste&gt;: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 une operation qui prend du temps &gt;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92038-9680-824D-9EC6-9F3260A8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49" y="3704734"/>
            <a:ext cx="5406020" cy="29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14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832930-6E17-D747-91B1-7F07BA802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6"/>
            <a:ext cx="11176324" cy="2734800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On remplace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 = []</a:t>
            </a:r>
          </a:p>
          <a:p>
            <a:pPr lvl="1"/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elt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une_liste: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nouvelle_liste.append(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(elt))</a:t>
            </a:r>
          </a:p>
          <a:p>
            <a:r>
              <a:rPr lang="fr-FR">
                <a:cs typeface="Courier New" panose="02070309020205020404" pitchFamily="49" charset="0"/>
              </a:rPr>
              <a:t>Par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 =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(elt)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elt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une_liste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fr-FR" b="1">
              <a:cs typeface="Courier New" panose="02070309020205020404" pitchFamily="49" charset="0"/>
            </a:endParaRPr>
          </a:p>
          <a:p>
            <a:endParaRPr lang="fr-FR">
              <a:cs typeface="Courier New" panose="02070309020205020404" pitchFamily="49" charset="0"/>
            </a:endParaRP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fr-FR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04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926CF9-84D3-1348-8C32-3537074BB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508" y="3085458"/>
            <a:ext cx="9590222" cy="595574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 mot.lower() for mot in phrase.split(' ')  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24F6D-4722-CF4D-B591-6D78654FBB7E}"/>
              </a:ext>
            </a:extLst>
          </p:cNvPr>
          <p:cNvSpPr txBox="1"/>
          <p:nvPr/>
        </p:nvSpPr>
        <p:spPr>
          <a:xfrm>
            <a:off x="1910478" y="2156901"/>
            <a:ext cx="278424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/>
              <a:t>Opération, transformation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EB5E51-25BF-7C49-9176-F92A6D6DB9D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302602" y="2526233"/>
            <a:ext cx="468120" cy="619586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9B4F99-F84B-A449-9E57-222DDCFDF155}"/>
              </a:ext>
            </a:extLst>
          </p:cNvPr>
          <p:cNvSpPr txBox="1"/>
          <p:nvPr/>
        </p:nvSpPr>
        <p:spPr>
          <a:xfrm>
            <a:off x="7269458" y="2085510"/>
            <a:ext cx="278424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/>
              <a:t>Liste à parcourir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13F079-0AFD-834D-BD21-EEB6F3A39462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173040" y="2454842"/>
            <a:ext cx="488542" cy="690977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212DD81-4774-384A-98F8-7A05B9FAEF9F}"/>
              </a:ext>
            </a:extLst>
          </p:cNvPr>
          <p:cNvSpPr/>
          <p:nvPr/>
        </p:nvSpPr>
        <p:spPr>
          <a:xfrm>
            <a:off x="351934" y="1439179"/>
            <a:ext cx="10331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phrase = "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Une phrase avec DES Majuscules à la MauVAISE plaCe.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804BF1F-9384-A643-9E4F-75CDE4F9635D}"/>
              </a:ext>
            </a:extLst>
          </p:cNvPr>
          <p:cNvSpPr txBox="1">
            <a:spLocks/>
          </p:cNvSpPr>
          <p:nvPr/>
        </p:nvSpPr>
        <p:spPr>
          <a:xfrm>
            <a:off x="1093508" y="4056949"/>
            <a:ext cx="9590222" cy="1345636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[]</a:t>
            </a:r>
          </a:p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for mot in phrase.split(' '):</a:t>
            </a:r>
          </a:p>
          <a:p>
            <a:pPr lvl="1"/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tokens.append(mot.lower())</a:t>
            </a:r>
          </a:p>
          <a:p>
            <a:pPr lvl="1"/>
            <a:endParaRPr lang="fr-FR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0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4404-EE59-EA43-99F2-0B707CE7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E68A7-A522-2E48-A4B8-CD96E4C89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arbres de paris (csv)</a:t>
            </a:r>
          </a:p>
          <a:p>
            <a:r>
              <a:rPr lang="fr-FR"/>
              <a:t>Les news de la BBC (texte)</a:t>
            </a:r>
          </a:p>
          <a:p>
            <a:r>
              <a:rPr lang="fr-FR"/>
              <a:t>Des corpus twitter (json)</a:t>
            </a:r>
          </a:p>
          <a:p>
            <a:r>
              <a:rPr lang="fr-FR"/>
              <a:t>Assemblé nationale, les deputés (csv)</a:t>
            </a:r>
          </a:p>
          <a:p>
            <a:r>
              <a:rPr lang="fr-FR"/>
              <a:t>Fête de la musique 2018 (Json)</a:t>
            </a:r>
          </a:p>
          <a:p>
            <a:r>
              <a:rPr lang="fr-FR"/>
              <a:t>Directives européennes (xml)</a:t>
            </a:r>
          </a:p>
          <a:p>
            <a:r>
              <a:rPr lang="fr-FR"/>
              <a:t>Discours officiels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881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80FAFF-639E-424D-8AEE-1BE13F51304C}"/>
              </a:ext>
            </a:extLst>
          </p:cNvPr>
          <p:cNvSpPr txBox="1">
            <a:spLocks/>
          </p:cNvSpPr>
          <p:nvPr/>
        </p:nvSpPr>
        <p:spPr>
          <a:xfrm>
            <a:off x="424206" y="2093775"/>
            <a:ext cx="10633435" cy="555157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 m.lower() for m in phrase.split(' ') if len(m) &gt; 3 ]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5179D-0DF2-C24B-805D-C1CF75D85ACD}"/>
              </a:ext>
            </a:extLst>
          </p:cNvPr>
          <p:cNvSpPr txBox="1"/>
          <p:nvPr/>
        </p:nvSpPr>
        <p:spPr>
          <a:xfrm>
            <a:off x="8735306" y="3790194"/>
            <a:ext cx="329329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/>
              <a:t>Condition sur l'élément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84543D-77EB-F348-9080-280633B96A62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9125146" y="2460396"/>
            <a:ext cx="1256808" cy="1329798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6AD7C9-F456-974D-AF85-EFD652153C24}"/>
              </a:ext>
            </a:extLst>
          </p:cNvPr>
          <p:cNvSpPr txBox="1">
            <a:spLocks/>
          </p:cNvSpPr>
          <p:nvPr/>
        </p:nvSpPr>
        <p:spPr>
          <a:xfrm>
            <a:off x="424206" y="3348464"/>
            <a:ext cx="9590222" cy="1844993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[]</a:t>
            </a:r>
          </a:p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for mot in phrase.split(' '):</a:t>
            </a:r>
          </a:p>
          <a:p>
            <a:pPr lvl="1"/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if len(mot) &gt;3 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tokens.append(mot.lower())</a:t>
            </a:r>
          </a:p>
          <a:p>
            <a:pPr lvl="1"/>
            <a:endParaRPr lang="fr-FR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A70599-C7C7-2B4A-BB5E-440807F0DE4A}"/>
              </a:ext>
            </a:extLst>
          </p:cNvPr>
          <p:cNvCxnSpPr>
            <a:cxnSpLocks/>
          </p:cNvCxnSpPr>
          <p:nvPr/>
        </p:nvCxnSpPr>
        <p:spPr>
          <a:xfrm flipH="1">
            <a:off x="4685122" y="4013363"/>
            <a:ext cx="4072498" cy="257597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954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272E-55D3-F542-8593-10E2E337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0BBAD-C2B6-664A-A1B8-E51F65238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Une liste de mots à enlever (ex: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['banane', 'orange']</a:t>
            </a:r>
            <a:r>
              <a:rPr lang="fr-FR"/>
              <a:t>)</a:t>
            </a:r>
          </a:p>
          <a:p>
            <a:r>
              <a:rPr lang="fr-FR"/>
              <a:t>Un text (ex: "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pour faire une bonne salade de fruits, il faut des bananes, des oranges et des kiwis</a:t>
            </a:r>
            <a:r>
              <a:rPr lang="fr-FR"/>
              <a:t>")</a:t>
            </a:r>
          </a:p>
          <a:p>
            <a:endParaRPr lang="fr-FR"/>
          </a:p>
          <a:p>
            <a:r>
              <a:rPr lang="fr-FR"/>
              <a:t>En une seule ligne afficher le text sans les mots à enlever</a:t>
            </a:r>
          </a:p>
          <a:p>
            <a:r>
              <a:rPr lang="fr-FR"/>
              <a:t>En une seule ligne capitaliser tous les mots du text </a:t>
            </a: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282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Dictionnaires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8BD3-785A-4D47-9BA4-7CC1D92F2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1825625"/>
            <a:ext cx="5476973" cy="3839884"/>
          </a:xfrm>
        </p:spPr>
        <p:txBody>
          <a:bodyPr/>
          <a:lstStyle/>
          <a:p>
            <a:r>
              <a:rPr lang="fr-FR"/>
              <a:t>Listes: </a:t>
            </a:r>
          </a:p>
          <a:p>
            <a:pPr lvl="1"/>
            <a:r>
              <a:rPr lang="fr-FR"/>
              <a:t>Ordonnées :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sorted(liste)</a:t>
            </a:r>
          </a:p>
          <a:p>
            <a:pPr lvl="1"/>
            <a:r>
              <a:rPr lang="fr-FR"/>
              <a:t>Non unique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[1, 'a','a']</a:t>
            </a:r>
            <a:endParaRPr lang="fr-FR"/>
          </a:p>
          <a:p>
            <a:pPr lvl="1"/>
            <a:r>
              <a:rPr lang="fr-FR"/>
              <a:t>Types mixes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[1,2,'a']</a:t>
            </a:r>
            <a:endParaRPr lang="fr-FR"/>
          </a:p>
          <a:p>
            <a:pPr lvl="1"/>
            <a:r>
              <a:rPr lang="fr-FR"/>
              <a:t>Indexées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liste[0:2]</a:t>
            </a:r>
            <a:endParaRPr lang="fr-FR"/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elt in liste: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6F3E54-0301-1442-A7DB-3F6107CB99E3}"/>
              </a:ext>
            </a:extLst>
          </p:cNvPr>
          <p:cNvSpPr txBox="1">
            <a:spLocks/>
          </p:cNvSpPr>
          <p:nvPr/>
        </p:nvSpPr>
        <p:spPr>
          <a:xfrm>
            <a:off x="5571241" y="1690688"/>
            <a:ext cx="6620759" cy="28058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Dictionnaires (aka hash):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'cle': valeur</a:t>
            </a:r>
          </a:p>
          <a:p>
            <a:pPr lvl="1"/>
            <a:r>
              <a:rPr lang="fr-FR"/>
              <a:t>Non ordonnées </a:t>
            </a:r>
          </a:p>
          <a:p>
            <a:pPr lvl="1"/>
            <a:r>
              <a:rPr lang="fr-FR"/>
              <a:t>Unicité des clefs: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dico.keys()</a:t>
            </a:r>
          </a:p>
          <a:p>
            <a:pPr lvl="1"/>
            <a:r>
              <a:rPr lang="fr-FR"/>
              <a:t>Types mixes: 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dico.values()</a:t>
            </a:r>
            <a:endParaRPr lang="fr-FR"/>
          </a:p>
          <a:p>
            <a:pPr lvl="1"/>
            <a:r>
              <a:rPr lang="fr-FR"/>
              <a:t>Non indexées 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dico[0] =&gt; error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key, value in dico.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items()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5571241" y="4496586"/>
            <a:ext cx="60677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 ={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'prenom': 'Léonard',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'age': 14,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'musique': ['funk', 'punk', 'skunk'],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'is_cool': True,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'notes': {&lt;un autre dictionnaire&gt;}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17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Dictionnaires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395141" y="1690688"/>
            <a:ext cx="10784264" cy="923330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city_population = {"New York City":8550405, "Los Angeles":3971883, "Vancouver":631486, "Boston":667137}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city_population['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Boston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667137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D6E96-8497-7F46-8A57-141D5F526BA8}"/>
              </a:ext>
            </a:extLst>
          </p:cNvPr>
          <p:cNvSpPr/>
          <p:nvPr/>
        </p:nvSpPr>
        <p:spPr>
          <a:xfrm>
            <a:off x="6096000" y="2900320"/>
            <a:ext cx="6096000" cy="1754326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>
            <a:spAutoFit/>
          </a:bodyPr>
          <a:lstStyle/>
          <a:p>
            <a:r>
              <a:rPr lang="fr-FR">
                <a:cs typeface="Courier New" panose="02070309020205020404" pitchFamily="49" charset="0"/>
              </a:rPr>
              <a:t>Clef existe ?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if "Marseille" in 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population: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print("oh yeah!")</a:t>
            </a:r>
          </a:p>
          <a:p>
            <a:r>
              <a:rPr lang="en-US">
                <a:cs typeface="Courier New" panose="02070309020205020404" pitchFamily="49" charset="0"/>
              </a:rPr>
              <a:t>Ou pas 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if "Marseille" not in 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population: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print("Peuchère!")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21113-EAD0-554A-8AB0-3698ADD76FC5}"/>
              </a:ext>
            </a:extLst>
          </p:cNvPr>
          <p:cNvSpPr/>
          <p:nvPr/>
        </p:nvSpPr>
        <p:spPr>
          <a:xfrm>
            <a:off x="395141" y="3786786"/>
            <a:ext cx="5233447" cy="92333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Clef inexistante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city_population['Marne la Vallee']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KeyError: 'Marne la Vallee'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909A1-8B2C-AC43-821B-12788C24D8F5}"/>
              </a:ext>
            </a:extLst>
          </p:cNvPr>
          <p:cNvSpPr/>
          <p:nvPr/>
        </p:nvSpPr>
        <p:spPr>
          <a:xfrm>
            <a:off x="395141" y="2900320"/>
            <a:ext cx="5233447" cy="646331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cs typeface="Courier New" panose="02070309020205020404" pitchFamily="49" charset="0"/>
              </a:rPr>
              <a:t>Ajouter une ville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city_population['Paris'] = 2244000</a:t>
            </a:r>
          </a:p>
        </p:txBody>
      </p:sp>
    </p:spTree>
    <p:extLst>
      <p:ext uri="{BB962C8B-B14F-4D97-AF65-F5344CB8AC3E}">
        <p14:creationId xmlns:p14="http://schemas.microsoft.com/office/powerpoint/2010/main" val="1927628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Dictionnaires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395141" y="1690688"/>
            <a:ext cx="10784264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city_population = {"New York City":8550405, "Los Angeles":3971883, "Vancouver":631486, "Boston":667137}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D6E96-8497-7F46-8A57-141D5F526BA8}"/>
              </a:ext>
            </a:extLst>
          </p:cNvPr>
          <p:cNvSpPr/>
          <p:nvPr/>
        </p:nvSpPr>
        <p:spPr>
          <a:xfrm>
            <a:off x="395140" y="2485541"/>
            <a:ext cx="11633462" cy="92333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cs typeface="Courier New" panose="02070309020205020404" pitchFamily="49" charset="0"/>
              </a:rPr>
              <a:t>Itération: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ville, pop in 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population.items():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print("La ville de {} a un population de {:.2f}M".format(ville, pop/1000000))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ACE62F-3B7A-F146-9FF0-FF308A067AEA}"/>
              </a:ext>
            </a:extLst>
          </p:cNvPr>
          <p:cNvSpPr/>
          <p:nvPr/>
        </p:nvSpPr>
        <p:spPr>
          <a:xfrm>
            <a:off x="395140" y="3834392"/>
            <a:ext cx="11633462" cy="230832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cs typeface="Courier New" panose="02070309020205020404" pitchFamily="49" charset="0"/>
              </a:rPr>
              <a:t>Merging 2 dictionnaires avec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fr-FR">
                <a:cs typeface="Courier New" panose="02070309020205020404" pitchFamily="49" charset="0"/>
              </a:rPr>
              <a:t>:</a:t>
            </a: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villes_fr = {'Paris': 2444786, 'Marne la Vallée': 311876}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population.update(villes_fr)</a:t>
            </a:r>
          </a:p>
          <a:p>
            <a:pPr lvl="1"/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population['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Marne la Vallée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311876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303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395141" y="1690688"/>
            <a:ext cx="10784264" cy="2308324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Prenez un texte assez long (article en ligne par exemple)</a:t>
            </a:r>
          </a:p>
          <a:p>
            <a:r>
              <a:rPr lang="en-US"/>
              <a:t>Creez un dictionnaire qui compte l'occurrence de chaque lettre</a:t>
            </a:r>
          </a:p>
          <a:p>
            <a:r>
              <a:rPr lang="en-US"/>
              <a:t>Comptez les minuscules comme les majuscules 'A' et 'a' compte comme 1 pour la lettre 'a'</a:t>
            </a:r>
          </a:p>
          <a:p>
            <a:r>
              <a:rPr lang="en-US"/>
              <a:t>Quels sont les 5 premieres lettres, les 5 dernieres</a:t>
            </a:r>
          </a:p>
          <a:p>
            <a:r>
              <a:rPr lang="en-US"/>
              <a:t>Rajoutez le decompte des signes de ponctuation</a:t>
            </a:r>
          </a:p>
          <a:p>
            <a:r>
              <a:rPr lang="en-US"/>
              <a:t>Y'a t il des caracteres qui ne sont pas comptabilisé ?</a:t>
            </a:r>
          </a:p>
          <a:p>
            <a:endParaRPr lang="en-US"/>
          </a:p>
          <a:p>
            <a:r>
              <a:rPr lang="en-US"/>
              <a:t>Note: Utilisez le module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string pour l'alphabet et la liste des signes de ponctuation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0F56D-C826-7A4D-914B-E7849863BD86}"/>
              </a:ext>
            </a:extLst>
          </p:cNvPr>
          <p:cNvSpPr/>
          <p:nvPr/>
        </p:nvSpPr>
        <p:spPr>
          <a:xfrm>
            <a:off x="395141" y="4256350"/>
            <a:ext cx="10784264" cy="646331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Simplifiez votre code en utilisant les list comprehension pour creer un dictionnaire</a:t>
            </a:r>
          </a:p>
          <a:p>
            <a:r>
              <a:rPr lang="en-US"/>
              <a:t>Google: </a:t>
            </a:r>
            <a:r>
              <a:rPr lang="en-US" i="1"/>
              <a:t>python list comprehension to create dictionary</a:t>
            </a:r>
          </a:p>
        </p:txBody>
      </p:sp>
    </p:spTree>
    <p:extLst>
      <p:ext uri="{BB962C8B-B14F-4D97-AF65-F5344CB8AC3E}">
        <p14:creationId xmlns:p14="http://schemas.microsoft.com/office/powerpoint/2010/main" val="2260357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81E4-678A-C641-AC26-290708C0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1BF3-05F0-654A-BC53-856CA9D3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Csv, json, excel, text</a:t>
            </a:r>
          </a:p>
        </p:txBody>
      </p:sp>
    </p:spTree>
    <p:extLst>
      <p:ext uri="{BB962C8B-B14F-4D97-AF65-F5344CB8AC3E}">
        <p14:creationId xmlns:p14="http://schemas.microsoft.com/office/powerpoint/2010/main" val="4088108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D818-4C11-7442-8B59-9BB54296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I/O: lire ecrire des fichiers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B7A93-566D-4A4B-9FB3-BC3149F1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22071"/>
            <a:ext cx="9474724" cy="1728280"/>
          </a:xfrm>
          <a:ln w="28575">
            <a:solidFill>
              <a:srgbClr val="00B0F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fr-FR" sz="2400"/>
              <a:t>Lire le contenu d'un fichier </a:t>
            </a:r>
            <a:r>
              <a:rPr lang="fr-FR" sz="2400">
                <a:hlinkClick r:id="rId2"/>
              </a:rPr>
              <a:t>=&gt; Stackoverflow</a:t>
            </a:r>
            <a:endParaRPr lang="fr-FR" sz="2400"/>
          </a:p>
          <a:p>
            <a:pPr fontAlgn="base"/>
            <a:r>
              <a:rPr lang="en-US"/>
              <a:t>with open('filename') as f: lines = f.readlines()or with stripping the newline character:</a:t>
            </a:r>
          </a:p>
          <a:p>
            <a:r>
              <a:rPr lang="en-US"/>
              <a:t>lines = [line.rstrip('\n') for line in open('filename')]</a:t>
            </a:r>
            <a:r>
              <a:rPr lang="fr-FR" sz="2400"/>
              <a:t>Notez 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fr-FR" sz="2400"/>
              <a:t> pour append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CFABAA-6007-1643-B186-BAF80BBC62AC}"/>
              </a:ext>
            </a:extLst>
          </p:cNvPr>
          <p:cNvSpPr txBox="1">
            <a:spLocks/>
          </p:cNvSpPr>
          <p:nvPr/>
        </p:nvSpPr>
        <p:spPr>
          <a:xfrm>
            <a:off x="1483150" y="1997329"/>
            <a:ext cx="9474724" cy="1728280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/>
              <a:t>Ecrire dans un fichier </a:t>
            </a:r>
            <a:r>
              <a:rPr lang="fr-FR" sz="2400">
                <a:hlinkClick r:id="rId2"/>
              </a:rPr>
              <a:t>=&gt; Stackoverflow</a:t>
            </a:r>
            <a:endParaRPr lang="fr-FR" sz="2400"/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with open('somefile.txt', 'a') as the_file: </a:t>
            </a:r>
            <a:b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the_file.write('Hello\n')</a:t>
            </a: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2400"/>
              <a:t>Notez 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fr-FR" sz="2400"/>
              <a:t> pour append</a:t>
            </a:r>
          </a:p>
        </p:txBody>
      </p:sp>
    </p:spTree>
    <p:extLst>
      <p:ext uri="{BB962C8B-B14F-4D97-AF65-F5344CB8AC3E}">
        <p14:creationId xmlns:p14="http://schemas.microsoft.com/office/powerpoint/2010/main" val="2807411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D818-4C11-7442-8B59-9BB54296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I/O: ecrire dans un fichiers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B7A93-566D-4A4B-9FB3-BC3149F1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61296"/>
            <a:ext cx="9474724" cy="1728280"/>
          </a:xfrm>
          <a:ln w="28575">
            <a:solidFill>
              <a:srgbClr val="00B0F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fr-FR" sz="2400"/>
              <a:t>Ligne par ligne</a:t>
            </a:r>
          </a:p>
          <a:p>
            <a:pPr fontAlgn="base"/>
            <a:r>
              <a:rPr lang="en-US"/>
              <a:t>with open('filename') as f: lines = f.readlines()or with stripping the newline character:</a:t>
            </a:r>
          </a:p>
          <a:p>
            <a:r>
              <a:rPr lang="en-US"/>
              <a:t>lines = [line.rstrip('\n') for line in open('filename')]</a:t>
            </a:r>
            <a:r>
              <a:rPr lang="fr-FR" sz="2400"/>
              <a:t>Notez 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fr-FR" sz="2400"/>
              <a:t> pour append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F29483-3915-3349-9439-08C51556070E}"/>
              </a:ext>
            </a:extLst>
          </p:cNvPr>
          <p:cNvSpPr txBox="1">
            <a:spLocks/>
          </p:cNvSpPr>
          <p:nvPr/>
        </p:nvSpPr>
        <p:spPr>
          <a:xfrm>
            <a:off x="838200" y="4297019"/>
            <a:ext cx="9474724" cy="1728280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/>
              <a:t>Tous le contenu</a:t>
            </a:r>
          </a:p>
          <a:p>
            <a:pPr fontAlgn="base"/>
            <a:r>
              <a:rPr lang="en-US"/>
              <a:t>from pathlib import Path contents = Path(file_path).read_text() </a:t>
            </a:r>
          </a:p>
          <a:p>
            <a:pPr fontAlgn="base"/>
            <a:r>
              <a:rPr lang="en-US"/>
              <a:t>lines = [line.rstrip('\n') for line in open('filename')]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753193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2FF4-69BF-CC4D-A923-730205B0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Tester existence d'un fichier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0A68E-5B7E-3040-BC0F-E8C8981D40C6}"/>
              </a:ext>
            </a:extLst>
          </p:cNvPr>
          <p:cNvSpPr txBox="1"/>
          <p:nvPr/>
        </p:nvSpPr>
        <p:spPr>
          <a:xfrm>
            <a:off x="1186991" y="2241105"/>
            <a:ext cx="7725192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Tester si un fichier existe: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import os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file_path = '/Users/alexis/…/fichier.csv'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os.path.isfile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(file_path):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	&lt;lire le fichier&gt;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	print("le fichier {} n'existe pas".format(file))</a:t>
            </a:r>
          </a:p>
        </p:txBody>
      </p:sp>
    </p:spTree>
    <p:extLst>
      <p:ext uri="{BB962C8B-B14F-4D97-AF65-F5344CB8AC3E}">
        <p14:creationId xmlns:p14="http://schemas.microsoft.com/office/powerpoint/2010/main" val="206746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42E9-FD97-F14E-9F33-002BCDD9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python, python, pourquoi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D1D18-12DA-C944-AE4B-F0EBDC62C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69586" cy="4351338"/>
          </a:xfrm>
        </p:spPr>
        <p:txBody>
          <a:bodyPr/>
          <a:lstStyle/>
          <a:p>
            <a:r>
              <a:rPr lang="fr-FR"/>
              <a:t>Beaucoup d’applications: web, data science, scientific, …</a:t>
            </a:r>
          </a:p>
          <a:p>
            <a:r>
              <a:rPr lang="fr-FR"/>
              <a:t>Créé en 1991 par Guido von Rossum! 30 ans déjà!</a:t>
            </a:r>
          </a:p>
          <a:p>
            <a:r>
              <a:rPr lang="fr-FR"/>
              <a:t>130.000 packages et librairies</a:t>
            </a:r>
          </a:p>
          <a:p>
            <a:r>
              <a:rPr lang="fr-FR">
                <a:hlinkClick r:id="rId2"/>
              </a:rPr>
              <a:t>Duck typing</a:t>
            </a:r>
            <a:r>
              <a:rPr lang="fr-FR"/>
              <a:t>, pas de compilation, pas de ; ou de {}</a:t>
            </a:r>
          </a:p>
          <a:p>
            <a:r>
              <a:rPr lang="fr-FR"/>
              <a:t>Indentation =&gt; le code est lisible</a:t>
            </a:r>
          </a:p>
          <a:p>
            <a:r>
              <a:rPr lang="fr-FR"/>
              <a:t>Performances</a:t>
            </a:r>
          </a:p>
          <a:p>
            <a:r>
              <a:rPr lang="fr-FR"/>
              <a:t>Mais il y a des surprises, des incoherences, des idioms, …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153E1-A402-C449-B133-395022BD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86" y="1825625"/>
            <a:ext cx="2832834" cy="42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52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ED8DC-7FD9-3449-932E-178A5EEC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Repertoire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1C2B-A9C2-4743-AC4B-C179C32DC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030" y="1690688"/>
            <a:ext cx="5223235" cy="1467291"/>
          </a:xfrm>
          <a:ln w="28575"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fr-FR" sz="2000"/>
              <a:t>Plein de fichiers dans un repertoire</a:t>
            </a:r>
          </a:p>
          <a:p>
            <a:r>
              <a:rPr lang="fr-FR" sz="2000"/>
              <a:t>Comment les lire tous ?</a:t>
            </a:r>
          </a:p>
          <a:p>
            <a:r>
              <a:rPr lang="fr-FR" sz="2000"/>
              <a:t>Plein de façon: =&gt; </a:t>
            </a:r>
            <a:r>
              <a:rPr lang="fr-FR" sz="2000">
                <a:hlinkClick r:id="rId2"/>
              </a:rPr>
              <a:t>stackoverflow</a:t>
            </a:r>
            <a:endParaRPr lang="fr-FR" sz="200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BCB66C-2CC5-8345-81A7-4CCEC2E99A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50350" y="1703405"/>
            <a:ext cx="6248509" cy="37167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E32BFF-4850-A140-8D5A-536EA4BA648C}"/>
              </a:ext>
            </a:extLst>
          </p:cNvPr>
          <p:cNvSpPr txBox="1"/>
          <p:nvPr/>
        </p:nvSpPr>
        <p:spPr>
          <a:xfrm>
            <a:off x="216030" y="3942799"/>
            <a:ext cx="5223235" cy="14773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Autre façon de lister un repertoire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import os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for file in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os.listdir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("/mydir"):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if file.endswith(".txt"):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&lt;lire le fichier&gt;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902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33DF-FB15-364F-AF87-F09B14DF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BBC dataset: un "vrai"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E069-30DC-504F-ABD1-77B9D2FA0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713" y="1825625"/>
            <a:ext cx="5543746" cy="4351338"/>
          </a:xfrm>
        </p:spPr>
        <p:txBody>
          <a:bodyPr>
            <a:normAutofit fontScale="85000" lnSpcReduction="20000"/>
          </a:bodyPr>
          <a:lstStyle/>
          <a:p>
            <a:r>
              <a:rPr lang="fr-FR" sz="2000">
                <a:hlinkClick r:id="rId2"/>
              </a:rPr>
              <a:t>http://mlg.ucd.ie/datasets/bbc.html</a:t>
            </a:r>
            <a:r>
              <a:rPr lang="fr-FR" sz="2000"/>
              <a:t> </a:t>
            </a:r>
          </a:p>
          <a:p>
            <a:r>
              <a:rPr lang="en-US" sz="2000"/>
              <a:t>Consists of 2225 documents from the </a:t>
            </a:r>
            <a:r>
              <a:rPr lang="en-US" sz="2000">
                <a:hlinkClick r:id="rId3"/>
              </a:rPr>
              <a:t>BBC</a:t>
            </a:r>
            <a:r>
              <a:rPr lang="en-US" sz="2000"/>
              <a:t> news website corresponding to stories in five topical areas from 2004-2005.</a:t>
            </a:r>
          </a:p>
          <a:p>
            <a:r>
              <a:rPr lang="en-US" sz="2000"/>
              <a:t>Class Labels: 5 (business, entertainment, politics, sport, tech)</a:t>
            </a:r>
          </a:p>
          <a:p>
            <a:r>
              <a:rPr lang="en-US" sz="2000">
                <a:hlinkClick r:id="rId4"/>
              </a:rPr>
              <a:t>&gt;&gt; Download raw text files</a:t>
            </a:r>
            <a:r>
              <a:rPr lang="en-US" sz="2000"/>
              <a:t> at </a:t>
            </a:r>
          </a:p>
          <a:p>
            <a:r>
              <a:rPr lang="en-US" sz="2000">
                <a:hlinkClick r:id="rId5"/>
              </a:rPr>
              <a:t>http://mlg.ucd.ie/files/datasets/bbcsport-fulltext.zip</a:t>
            </a:r>
            <a:r>
              <a:rPr lang="en-US" sz="2000"/>
              <a:t> </a:t>
            </a:r>
            <a:br>
              <a:rPr lang="en-US" sz="2000"/>
            </a:br>
            <a:endParaRPr lang="fr-FR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32884-AF22-B643-B093-ECED4799B8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Telechargez le dataset</a:t>
            </a:r>
          </a:p>
          <a:p>
            <a:r>
              <a:rPr lang="fr-FR"/>
              <a:t>Unzippez le fichier: 5 folders</a:t>
            </a:r>
          </a:p>
          <a:p>
            <a:r>
              <a:rPr lang="fr-FR"/>
              <a:t>Ecrire un script qui parcourt les folders et qui lit le contenu des fichiers</a:t>
            </a:r>
          </a:p>
          <a:p>
            <a:r>
              <a:rPr lang="fr-FR"/>
              <a:t>Construire un dictionnaire dont les clefs seront:</a:t>
            </a:r>
          </a:p>
          <a:p>
            <a:pPr lvl="1"/>
            <a:r>
              <a:rPr lang="fr-FR"/>
              <a:t>Le nom du repertoire contenant le fichier</a:t>
            </a:r>
          </a:p>
          <a:p>
            <a:pPr lvl="1"/>
            <a:r>
              <a:rPr lang="fr-FR"/>
              <a:t>Le nom du fichier</a:t>
            </a:r>
          </a:p>
          <a:p>
            <a:pPr lvl="1"/>
            <a:r>
              <a:rPr lang="fr-FR"/>
              <a:t>Le text du fichier</a:t>
            </a:r>
          </a:p>
          <a:p>
            <a:r>
              <a:rPr lang="fr-FR"/>
              <a:t>Ecrire le resultat dans un fichier unique au format </a:t>
            </a:r>
            <a:r>
              <a:rPr lang="fr-FR">
                <a:solidFill>
                  <a:srgbClr val="FF0000"/>
                </a:solidFill>
              </a:rPr>
              <a:t>tsv</a:t>
            </a:r>
            <a:r>
              <a:rPr lang="fr-FR"/>
              <a:t>:</a:t>
            </a:r>
          </a:p>
          <a:p>
            <a:pPr marL="0" indent="0">
              <a:buNone/>
            </a:pP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rep \t nom_fichier \t contenu</a:t>
            </a:r>
          </a:p>
          <a:p>
            <a:endParaRPr lang="fr-FR"/>
          </a:p>
          <a:p>
            <a:pPr lvl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46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16B1-F3EE-5C4F-829A-86300435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ecrire un json dans un dictionnaire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ED357-AC11-C94E-A50A-9CFE1B3754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F4970-AABE-3F45-B978-D0C1ECD747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468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E18E-50B7-DC4F-B488-23E788155D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J3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3DEAD-5C56-7B49-8CBE-5DB5A554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539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FDCDA-C86B-E54D-9B6A-47171501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d'hier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1142A-C441-8A44-9475-C95CF14B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12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1A9A-B519-984E-80F9-118BA791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CCC2-20AC-024B-918E-7C062340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Executer un script python en ligne de commande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mon_super_script.py --parametre "valeur" --autre-parametre "autre valeur"</a:t>
            </a:r>
          </a:p>
          <a:p>
            <a:pPr marL="0" indent="0">
              <a:buNone/>
            </a:pPr>
            <a:r>
              <a:rPr lang="fr-FR">
                <a:cs typeface="Courier New" panose="02070309020205020404" pitchFamily="49" charset="0"/>
              </a:rPr>
              <a:t>Voir exemple les-arbres.py</a:t>
            </a:r>
          </a:p>
        </p:txBody>
      </p:sp>
    </p:spTree>
    <p:extLst>
      <p:ext uri="{BB962C8B-B14F-4D97-AF65-F5344CB8AC3E}">
        <p14:creationId xmlns:p14="http://schemas.microsoft.com/office/powerpoint/2010/main" val="21679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CA84-E40C-BA40-B014-2031C35E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 python: la structure globale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166C-46CA-4F4D-9AAC-33B4C943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0563" cy="4351338"/>
          </a:xfrm>
        </p:spPr>
        <p:txBody>
          <a:bodyPr/>
          <a:lstStyle/>
          <a:p>
            <a:r>
              <a:rPr lang="fr-FR">
                <a:cs typeface="Courier New" panose="02070309020205020404" pitchFamily="49" charset="0"/>
              </a:rPr>
              <a:t>import …</a:t>
            </a:r>
          </a:p>
          <a:p>
            <a:r>
              <a:rPr lang="fr-FR">
                <a:cs typeface="Courier New" panose="02070309020205020404" pitchFamily="49" charset="0"/>
              </a:rPr>
              <a:t>Definition des fonctions</a:t>
            </a:r>
          </a:p>
          <a:p>
            <a:r>
              <a:rPr lang="fr-FR">
                <a:cs typeface="Courier New" panose="02070309020205020404" pitchFamily="49" charset="0"/>
              </a:rPr>
              <a:t>variables globales et constantes</a:t>
            </a:r>
          </a:p>
          <a:p>
            <a:r>
              <a:rPr lang="fr-FR">
                <a:cs typeface="Courier New" panose="02070309020205020404" pitchFamily="49" charset="0"/>
              </a:rPr>
              <a:t>Le script principale demarre avec </a:t>
            </a:r>
          </a:p>
          <a:p>
            <a:pPr lvl="1"/>
            <a:r>
              <a:rPr lang="fr-FR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__name__== '__main__':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Lire les parameters</a:t>
            </a:r>
          </a:p>
        </p:txBody>
      </p:sp>
    </p:spTree>
    <p:extLst>
      <p:ext uri="{BB962C8B-B14F-4D97-AF65-F5344CB8AC3E}">
        <p14:creationId xmlns:p14="http://schemas.microsoft.com/office/powerpoint/2010/main" val="1689586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619-693D-BA4B-BBD6-61058459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Exercice du matin, mise en forme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573A-32A0-234B-9FA6-982590DA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Transormer votre script d'hier en fichier executable et le lancer en ligne de commande</a:t>
            </a:r>
          </a:p>
        </p:txBody>
      </p:sp>
    </p:spTree>
    <p:extLst>
      <p:ext uri="{BB962C8B-B14F-4D97-AF65-F5344CB8AC3E}">
        <p14:creationId xmlns:p14="http://schemas.microsoft.com/office/powerpoint/2010/main" val="30282884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8833-2854-954B-9B3F-F4695676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Pandas!!!!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275C0-C2C0-794A-BBEC-15E5BC34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3" y="1305972"/>
            <a:ext cx="3098498" cy="1735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7E0F7-D98D-D64D-88AA-51642B45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35" y="4551086"/>
            <a:ext cx="3356649" cy="1888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5DC8D-BE1B-0349-ABE6-70287839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36" y="837785"/>
            <a:ext cx="2671534" cy="2671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F94E9-B1AA-6B46-A215-C6C0329D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34" y="375868"/>
            <a:ext cx="3375866" cy="60015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E073C0-F5CF-584B-843D-508D2DAC9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255" y="3041131"/>
            <a:ext cx="3048000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733A6-39F9-2349-9C1A-0A593A899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563" y="4352143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826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FA35-2C02-2C4E-8428-1AB88CAB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EB80D-6801-F94E-9907-FD95CF2E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816"/>
            <a:ext cx="10515600" cy="4867147"/>
          </a:xfrm>
        </p:spPr>
        <p:txBody>
          <a:bodyPr/>
          <a:lstStyle/>
          <a:p>
            <a:r>
              <a:rPr lang="fr-FR"/>
              <a:t>https://pandas.pydata.org/</a:t>
            </a:r>
          </a:p>
          <a:p>
            <a:r>
              <a:rPr lang="fr-FR"/>
              <a:t>Structure de données en dataframe: columns / rows</a:t>
            </a:r>
          </a:p>
          <a:p>
            <a:r>
              <a:rPr lang="fr-FR"/>
              <a:t>Lien direct avec les fichiers csv ou excel</a:t>
            </a:r>
          </a:p>
          <a:p>
            <a:r>
              <a:rPr lang="fr-FR"/>
              <a:t>Top pour</a:t>
            </a:r>
          </a:p>
          <a:p>
            <a:pPr lvl="1"/>
            <a:r>
              <a:rPr lang="fr-FR"/>
              <a:t>Créer des nouvelles colonnes / variables</a:t>
            </a:r>
          </a:p>
          <a:p>
            <a:pPr lvl="1"/>
            <a:r>
              <a:rPr lang="fr-FR"/>
              <a:t>Faire des subsets</a:t>
            </a:r>
          </a:p>
          <a:p>
            <a:pPr lvl="1"/>
            <a:r>
              <a:rPr lang="fr-FR"/>
              <a:t>Analyser les donnees</a:t>
            </a:r>
          </a:p>
          <a:p>
            <a:r>
              <a:rPr lang="fr-FR"/>
              <a:t>Rapide, sympatique et franchement genial!</a:t>
            </a:r>
          </a:p>
          <a:p>
            <a:r>
              <a:rPr lang="fr-FR"/>
              <a:t>Video intro 10mn par Wes McKinney </a:t>
            </a:r>
            <a:r>
              <a:rPr lang="fr-FR">
                <a:hlinkClick r:id="rId2"/>
              </a:rPr>
              <a:t>https://vimeo.com/59324550</a:t>
            </a:r>
            <a:r>
              <a:rPr lang="fr-FR"/>
              <a:t> </a:t>
            </a:r>
          </a:p>
          <a:p>
            <a:r>
              <a:rPr lang="fr-FR"/>
              <a:t>A few tricks to know</a:t>
            </a:r>
          </a:p>
        </p:txBody>
      </p:sp>
    </p:spTree>
    <p:extLst>
      <p:ext uri="{BB962C8B-B14F-4D97-AF65-F5344CB8AC3E}">
        <p14:creationId xmlns:p14="http://schemas.microsoft.com/office/powerpoint/2010/main" val="60201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D7E3-27BD-E644-9C50-334A45AC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la croissance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CE38A-8485-9646-B19E-12BED0E1B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607" y="1507712"/>
            <a:ext cx="5447460" cy="46692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A5CA9E-2561-7D4C-89B1-7C84B66B8CF6}"/>
              </a:ext>
            </a:extLst>
          </p:cNvPr>
          <p:cNvSpPr/>
          <p:nvPr/>
        </p:nvSpPr>
        <p:spPr>
          <a:xfrm>
            <a:off x="2568165" y="6176963"/>
            <a:ext cx="7227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https://stackoverflow.blog/2017/09/06/incredible-growth-python/</a:t>
            </a:r>
          </a:p>
        </p:txBody>
      </p:sp>
    </p:spTree>
    <p:extLst>
      <p:ext uri="{BB962C8B-B14F-4D97-AF65-F5344CB8AC3E}">
        <p14:creationId xmlns:p14="http://schemas.microsoft.com/office/powerpoint/2010/main" val="3681995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ln w="28575">
            <a:solidFill>
              <a:srgbClr val="00B050"/>
            </a:solidFill>
          </a:ln>
        </p:spPr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18F76-4D57-BD4A-A30F-49337ED3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908" y="2791639"/>
            <a:ext cx="5040184" cy="37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80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C78FA5-B9F2-CA47-A82B-1A19835D7D53}"/>
              </a:ext>
            </a:extLst>
          </p:cNvPr>
          <p:cNvSpPr txBox="1">
            <a:spLocks/>
          </p:cNvSpPr>
          <p:nvPr/>
        </p:nvSpPr>
        <p:spPr>
          <a:xfrm>
            <a:off x="838200" y="2746761"/>
            <a:ext cx="4722341" cy="292499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df.head()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df.columns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df.describe()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df.tail()</a:t>
            </a: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0620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Autres formats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E5224-CCFF-1744-A8FD-313F5A15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09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F5750-79A8-2840-A96F-9FE8631D0F67}"/>
              </a:ext>
            </a:extLst>
          </p:cNvPr>
          <p:cNvSpPr txBox="1"/>
          <p:nvPr/>
        </p:nvSpPr>
        <p:spPr>
          <a:xfrm>
            <a:off x="1346886" y="4300149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pd.read_csv()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pd.read_excel()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pd.read_json()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743929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Application: les arbres de Paris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49412" y="3112917"/>
            <a:ext cx="10429102" cy="30469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va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Regarder ce que contient ce dataset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Renommer les colonnes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Supprimer les colonnes qui ne nous interessent pas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Eliminer les arbres plus haut que la tour effeil ou plus large que la place de de l'arc de Triomphe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Voir quels sont les arrondissement avec le plus d'arbres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Etc …</a:t>
            </a:r>
          </a:p>
        </p:txBody>
      </p:sp>
    </p:spTree>
    <p:extLst>
      <p:ext uri="{BB962C8B-B14F-4D97-AF65-F5344CB8AC3E}">
        <p14:creationId xmlns:p14="http://schemas.microsoft.com/office/powerpoint/2010/main" val="8712619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199" y="2805199"/>
            <a:ext cx="10665941" cy="45243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df.hauteur_m.describe() montre qu'on a des arbres de 818km de haut!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Combien d'arbres de plus de 100 m de haut dans le dataset ?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= df.hauteur_m &gt;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df[condition].shape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On a 137 arbres de plus de 100 m de haut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est un dataframe qui a row associe une variable True / False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44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360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endParaRPr lang="fr-FR" sz="2400"/>
          </a:p>
          <a:p>
            <a:r>
              <a:rPr lang="fr-FR" sz="2000"/>
              <a:t>Si on regarde la circonference on a aussi des valeurs aberrantes avec un max a 250m de circonference! </a:t>
            </a:r>
            <a:r>
              <a:rPr lang="fr-FR" sz="2000">
                <a:cs typeface="Courier New" panose="02070309020205020404" pitchFamily="49" charset="0"/>
              </a:rPr>
              <a:t>On veut ne garder que les arbres de moins de 100 et de circonference &lt; 5m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cond = (df.hauteur_m &lt; 100) &amp; (df.circonferenceencm &lt; 500 )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df[cond].shape </a:t>
            </a:r>
            <a:r>
              <a:rPr lang="fr-FR" sz="2000">
                <a:cs typeface="Courier New" panose="02070309020205020404" pitchFamily="49" charset="0"/>
              </a:rPr>
              <a:t>=&gt; 200032 au lieu de 200</a:t>
            </a:r>
            <a:r>
              <a:rPr lang="fr-FR" sz="2000" b="1">
                <a:cs typeface="Courier New" panose="02070309020205020404" pitchFamily="49" charset="0"/>
              </a:rPr>
              <a:t>3</a:t>
            </a:r>
            <a:r>
              <a:rPr lang="fr-FR" sz="2000">
                <a:cs typeface="Courier New" panose="02070309020205020404" pitchFamily="49" charset="0"/>
              </a:rPr>
              <a:t>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Et maintenant on ne garde que les rows qui respecte cette condition avec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 = df[cond]</a:t>
            </a:r>
          </a:p>
          <a:p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Super simple!!</a:t>
            </a:r>
          </a:p>
        </p:txBody>
      </p:sp>
    </p:spTree>
    <p:extLst>
      <p:ext uri="{BB962C8B-B14F-4D97-AF65-F5344CB8AC3E}">
        <p14:creationId xmlns:p14="http://schemas.microsoft.com/office/powerpoint/2010/main" val="2779766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describe et value_counts()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21852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a vu describe() pour avoir des stats sur des colonnnes numeriques</a:t>
            </a:r>
          </a:p>
          <a:p>
            <a:r>
              <a:rPr lang="fr-FR" sz="2400"/>
              <a:t>value_counts compte les differentes valeurs d'une colonne categorielle</a:t>
            </a:r>
          </a:p>
          <a:p>
            <a:r>
              <a:rPr lang="fr-FR" sz="2400"/>
              <a:t>Par exemple df.domanialite</a:t>
            </a:r>
          </a:p>
          <a:p>
            <a:endParaRPr lang="fr-F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df.domanialite.value_counts(dropna= False)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3432F-6CA8-5C47-B168-D6D7F30490C2}"/>
              </a:ext>
            </a:extLst>
          </p:cNvPr>
          <p:cNvSpPr/>
          <p:nvPr/>
        </p:nvSpPr>
        <p:spPr>
          <a:xfrm>
            <a:off x="838200" y="4580920"/>
            <a:ext cx="10913076" cy="156966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Et pour compter les nombre de valeur manquante par colonne avec 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endParaRPr lang="fr-FR" sz="2400">
              <a:cs typeface="Courier New" panose="02070309020205020404" pitchFamily="49" charset="0"/>
            </a:endParaRP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df[df.arrondissement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].shape</a:t>
            </a:r>
          </a:p>
          <a:p>
            <a:endParaRPr lang="fr-FR" sz="240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17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sur les avenues, les boulevards, les places ou dans les rues. On va créer 4 colonnes, une par type de voie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AB461-702B-DE45-903D-D42EEB607F6F}"/>
              </a:ext>
            </a:extLst>
          </p:cNvPr>
          <p:cNvSpPr txBox="1"/>
          <p:nvPr/>
        </p:nvSpPr>
        <p:spPr>
          <a:xfrm>
            <a:off x="838200" y="3278875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3469C-2F50-ED47-B0BD-603ACFF4B77A}"/>
              </a:ext>
            </a:extLst>
          </p:cNvPr>
          <p:cNvSpPr txBox="1"/>
          <p:nvPr/>
        </p:nvSpPr>
        <p:spPr>
          <a:xfrm>
            <a:off x="838200" y="4857668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3816328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15696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Il y a plein d'arbres qui ont une hauteur de 0</a:t>
            </a:r>
          </a:p>
          <a:p>
            <a:r>
              <a:rPr lang="fr-FR" sz="2400"/>
              <a:t>Quelles est la repartition de leur circonference ?</a:t>
            </a:r>
          </a:p>
          <a:p>
            <a:r>
              <a:rPr lang="fr-FR" sz="2400"/>
              <a:t>Est-ce que une hauteur de 0 m veut en fait dire moins d'un metre ?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031510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vous: la fete de lamusique!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fete-de-la-musique-2018.csv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49412" y="3112917"/>
            <a:ext cx="10429102" cy="19389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va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Suprimer les colonnes qui sont presque vide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2400"/>
              <a:t>Comment les detecter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Puis ne garder que les colonnes en francais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Enfin renommer les colonnes de facon automatique : minuscule et pas d'espace</a:t>
            </a:r>
          </a:p>
        </p:txBody>
      </p:sp>
    </p:spTree>
    <p:extLst>
      <p:ext uri="{BB962C8B-B14F-4D97-AF65-F5344CB8AC3E}">
        <p14:creationId xmlns:p14="http://schemas.microsoft.com/office/powerpoint/2010/main" val="97733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3288-2494-CE40-8484-9D27E0A2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3C5B4-F723-C140-AB1A-C3B680C0E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883" y="830608"/>
            <a:ext cx="7462234" cy="5432507"/>
          </a:xfrm>
        </p:spPr>
      </p:pic>
    </p:spTree>
    <p:extLst>
      <p:ext uri="{BB962C8B-B14F-4D97-AF65-F5344CB8AC3E}">
        <p14:creationId xmlns:p14="http://schemas.microsoft.com/office/powerpoint/2010/main" val="28813371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Detecter les colonnes vides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33384"/>
            <a:ext cx="10665941" cy="4053016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pd.read_csv('fete-de-la-musique-2018.csv')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df.shape </a:t>
            </a:r>
            <a:r>
              <a:rPr lang="fr-FR" sz="2400">
                <a:cs typeface="Courier New" panose="02070309020205020404" pitchFamily="49" charset="0"/>
              </a:rPr>
              <a:t>donne 4684, 179. soit 179 colonnes!!!</a:t>
            </a:r>
          </a:p>
          <a:p>
            <a:r>
              <a:rPr lang="fr-FR" sz="2400">
                <a:cs typeface="Courier New" panose="02070309020205020404" pitchFamily="49" charset="0"/>
              </a:rPr>
              <a:t>la plupart sont presques vides</a:t>
            </a:r>
          </a:p>
          <a:p>
            <a:r>
              <a:rPr lang="fr-FR" sz="2400">
                <a:cs typeface="Courier New" panose="02070309020205020404" pitchFamily="49" charset="0"/>
              </a:rPr>
              <a:t>Par exemple l'avant derniere: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col = df.columns[-2]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isnull() to the rescue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df[df[col].isnull()].shape</a:t>
            </a:r>
          </a:p>
          <a:p>
            <a:r>
              <a:rPr lang="fr-FR" sz="2400">
                <a:cs typeface="Courier New" panose="02070309020205020404" pitchFamily="49" charset="0"/>
              </a:rPr>
              <a:t>donne 4684 rangées. Donc cette colonne est vide!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352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vous: la fete de lamusique!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fete-de-la-musique-2018.csv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49412" y="3112917"/>
            <a:ext cx="10429102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va ensuite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Essayer de voir si le style de musique varie entre les arrondissements</a:t>
            </a:r>
          </a:p>
        </p:txBody>
      </p:sp>
    </p:spTree>
    <p:extLst>
      <p:ext uri="{BB962C8B-B14F-4D97-AF65-F5344CB8AC3E}">
        <p14:creationId xmlns:p14="http://schemas.microsoft.com/office/powerpoint/2010/main" val="4003403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4B30-BFE3-E748-9AAD-50119038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87B-6D94-DC43-A8E6-63180008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Paris, les arbres ? Light exploration, hist, transformation, …</a:t>
            </a:r>
          </a:p>
          <a:p>
            <a:r>
              <a:rPr lang="fr-FR">
                <a:hlinkClick r:id="rId2"/>
              </a:rPr>
              <a:t>https://opendata.paris.fr/explore/dataset/les-arbres/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1179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</TotalTime>
  <Words>3773</Words>
  <Application>Microsoft Macintosh PowerPoint</Application>
  <PresentationFormat>Widescreen</PresentationFormat>
  <Paragraphs>595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Brush Script MT</vt:lpstr>
      <vt:lpstr>Arial</vt:lpstr>
      <vt:lpstr>Calibri</vt:lpstr>
      <vt:lpstr>Calibri Light</vt:lpstr>
      <vt:lpstr>Chalkduster</vt:lpstr>
      <vt:lpstr>Courier</vt:lpstr>
      <vt:lpstr>Courier New</vt:lpstr>
      <vt:lpstr>Office Theme</vt:lpstr>
      <vt:lpstr>Python - UPEM</vt:lpstr>
      <vt:lpstr>Présentations</vt:lpstr>
      <vt:lpstr>But des 2 semaines</vt:lpstr>
      <vt:lpstr>Programme des 2 semaines</vt:lpstr>
      <vt:lpstr>Les datasets</vt:lpstr>
      <vt:lpstr>Python, python, python, pourquoi python ?</vt:lpstr>
      <vt:lpstr>Python, la croissance</vt:lpstr>
      <vt:lpstr>PowerPoint Presentation</vt:lpstr>
      <vt:lpstr>Demo</vt:lpstr>
      <vt:lpstr>Avez-vous python ?</vt:lpstr>
      <vt:lpstr>Installer Anaconda</vt:lpstr>
      <vt:lpstr>Install Anaconda</vt:lpstr>
      <vt:lpstr>Verifier l’installation</vt:lpstr>
      <vt:lpstr>Jupyter - iPython</vt:lpstr>
      <vt:lpstr>Demo jupyter notebooks</vt:lpstr>
      <vt:lpstr>Ecrire du code</vt:lpstr>
      <vt:lpstr>PowerPoint Presentation</vt:lpstr>
      <vt:lpstr>Hello world, variables</vt:lpstr>
      <vt:lpstr>PowerPoint Presentation</vt:lpstr>
      <vt:lpstr>PowerPoint Presentation</vt:lpstr>
      <vt:lpstr>Boolean et logique conditionnelle</vt:lpstr>
      <vt:lpstr>PowerPoint Presentation</vt:lpstr>
      <vt:lpstr>PowerPoint Presentation</vt:lpstr>
      <vt:lpstr>PowerPoint Presentation</vt:lpstr>
      <vt:lpstr>Stackoverflow: the real reason why google was invented!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Split: pour tokenizer </vt:lpstr>
      <vt:lpstr>Wrap up</vt:lpstr>
      <vt:lpstr>Resources</vt:lpstr>
      <vt:lpstr>J2</vt:lpstr>
      <vt:lpstr>Python: import this </vt:lpstr>
      <vt:lpstr>Recap d'hier</vt:lpstr>
      <vt:lpstr>Fonctions</vt:lpstr>
      <vt:lpstr>Fonctions exemples</vt:lpstr>
      <vt:lpstr>Fonction</vt:lpstr>
      <vt:lpstr>Portee des variables</vt:lpstr>
      <vt:lpstr>A vous</vt:lpstr>
      <vt:lpstr>Le probleme avec les loops</vt:lpstr>
      <vt:lpstr>List comprehensions</vt:lpstr>
      <vt:lpstr>List comprehensions</vt:lpstr>
      <vt:lpstr>List comprehensions</vt:lpstr>
      <vt:lpstr>A vous</vt:lpstr>
      <vt:lpstr>Dictionnaires</vt:lpstr>
      <vt:lpstr>Dictionnaires</vt:lpstr>
      <vt:lpstr>Dictionnaires</vt:lpstr>
      <vt:lpstr>A vous</vt:lpstr>
      <vt:lpstr>File formats</vt:lpstr>
      <vt:lpstr>I/O: lire ecrire des fichiers</vt:lpstr>
      <vt:lpstr>I/O: ecrire dans un fichiers</vt:lpstr>
      <vt:lpstr>Tester existence d'un fichier</vt:lpstr>
      <vt:lpstr>Repertoire</vt:lpstr>
      <vt:lpstr>BBC dataset: un "vrai" dataset</vt:lpstr>
      <vt:lpstr>Lire ecrire un json dans un dictionnaire</vt:lpstr>
      <vt:lpstr>J3</vt:lpstr>
      <vt:lpstr>Recap d'hier</vt:lpstr>
      <vt:lpstr>Scripts python</vt:lpstr>
      <vt:lpstr>Script python: la structure globale</vt:lpstr>
      <vt:lpstr>Exercice du matin, mise en forme</vt:lpstr>
      <vt:lpstr>Pandas!!!!</vt:lpstr>
      <vt:lpstr>Pandas</vt:lpstr>
      <vt:lpstr>Lire un fichier csv</vt:lpstr>
      <vt:lpstr>Lire un fichier csv</vt:lpstr>
      <vt:lpstr>Autres formats</vt:lpstr>
      <vt:lpstr>Application: les arbres de Paris</vt:lpstr>
      <vt:lpstr>Dataframe subsetting</vt:lpstr>
      <vt:lpstr>Dataframe subsetting</vt:lpstr>
      <vt:lpstr>Dataframe describe et value_counts()</vt:lpstr>
      <vt:lpstr>Dataframe créer de nouvelles colonnes</vt:lpstr>
      <vt:lpstr>Dataframe créer de nouvelles colonnes</vt:lpstr>
      <vt:lpstr>A vous: la fete de lamusique!</vt:lpstr>
      <vt:lpstr>Detecter les colonnes vides</vt:lpstr>
      <vt:lpstr>A vous: la fete de lamusique!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UPEM</dc:title>
  <dc:creator>Alex Perrier</dc:creator>
  <cp:lastModifiedBy>Alex Perrier</cp:lastModifiedBy>
  <cp:revision>217</cp:revision>
  <dcterms:created xsi:type="dcterms:W3CDTF">2018-09-01T11:13:13Z</dcterms:created>
  <dcterms:modified xsi:type="dcterms:W3CDTF">2018-09-02T20:39:59Z</dcterms:modified>
</cp:coreProperties>
</file>